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6" r:id="rId2"/>
    <p:sldId id="263" r:id="rId3"/>
  </p:sldIdLst>
  <p:sldSz cx="6858000" cy="9144000" type="screen4x3"/>
  <p:notesSz cx="6735763" cy="9866313"/>
  <p:defaultTex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前川原　朋子" initials="前川原　朋子" lastIdx="1" clrIdx="0">
    <p:extLst>
      <p:ext uri="{19B8F6BF-5375-455C-9EA6-DF929625EA0E}">
        <p15:presenceInfo xmlns:p15="http://schemas.microsoft.com/office/powerpoint/2012/main" userId="S::maekawara6278@city.kamaishi.iwate.jp::1d18a173-346f-434f-a6e0-4d4876928e5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0066"/>
    <a:srgbClr val="006600"/>
    <a:srgbClr val="FFCCFF"/>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408" y="-3662"/>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376" cy="493855"/>
          </a:xfrm>
          <a:prstGeom prst="rect">
            <a:avLst/>
          </a:prstGeom>
        </p:spPr>
        <p:txBody>
          <a:bodyPr vert="horz" lIns="88084" tIns="44042" rIns="88084" bIns="4404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872" y="0"/>
            <a:ext cx="2918375" cy="493855"/>
          </a:xfrm>
          <a:prstGeom prst="rect">
            <a:avLst/>
          </a:prstGeom>
        </p:spPr>
        <p:txBody>
          <a:bodyPr vert="horz" lIns="88084" tIns="44042" rIns="88084" bIns="44042" rtlCol="0"/>
          <a:lstStyle>
            <a:lvl1pPr algn="r">
              <a:defRPr sz="1200"/>
            </a:lvl1pPr>
          </a:lstStyle>
          <a:p>
            <a:fld id="{A105C13C-2A71-4654-854B-86E2B270E97F}" type="datetimeFigureOut">
              <a:rPr kumimoji="1" lang="ja-JP" altLang="en-US" smtClean="0"/>
              <a:t>2024/5/17</a:t>
            </a:fld>
            <a:endParaRPr kumimoji="1" lang="ja-JP" altLang="en-US"/>
          </a:p>
        </p:txBody>
      </p:sp>
      <p:sp>
        <p:nvSpPr>
          <p:cNvPr id="4" name="フッター プレースホルダー 3"/>
          <p:cNvSpPr>
            <a:spLocks noGrp="1"/>
          </p:cNvSpPr>
          <p:nvPr>
            <p:ph type="ftr" sz="quarter" idx="2"/>
          </p:nvPr>
        </p:nvSpPr>
        <p:spPr>
          <a:xfrm>
            <a:off x="0" y="9372458"/>
            <a:ext cx="2918376" cy="493855"/>
          </a:xfrm>
          <a:prstGeom prst="rect">
            <a:avLst/>
          </a:prstGeom>
        </p:spPr>
        <p:txBody>
          <a:bodyPr vert="horz" lIns="88084" tIns="44042" rIns="88084" bIns="4404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872" y="9372458"/>
            <a:ext cx="2918375" cy="493855"/>
          </a:xfrm>
          <a:prstGeom prst="rect">
            <a:avLst/>
          </a:prstGeom>
        </p:spPr>
        <p:txBody>
          <a:bodyPr vert="horz" lIns="88084" tIns="44042" rIns="88084" bIns="44042" rtlCol="0" anchor="b"/>
          <a:lstStyle>
            <a:lvl1pPr algn="r">
              <a:defRPr sz="1200"/>
            </a:lvl1pPr>
          </a:lstStyle>
          <a:p>
            <a:fld id="{4E85BD0B-45E4-4799-B0A9-B8E076839AA3}" type="slidenum">
              <a:rPr kumimoji="1" lang="ja-JP" altLang="en-US" smtClean="0"/>
              <a:t>‹#›</a:t>
            </a:fld>
            <a:endParaRPr kumimoji="1" lang="ja-JP" altLang="en-US"/>
          </a:p>
        </p:txBody>
      </p:sp>
    </p:spTree>
    <p:extLst>
      <p:ext uri="{BB962C8B-B14F-4D97-AF65-F5344CB8AC3E}">
        <p14:creationId xmlns:p14="http://schemas.microsoft.com/office/powerpoint/2010/main" val="2246365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19233" cy="494464"/>
          </a:xfrm>
          <a:prstGeom prst="rect">
            <a:avLst/>
          </a:prstGeom>
        </p:spPr>
        <p:txBody>
          <a:bodyPr vert="horz" lIns="87564" tIns="43782" rIns="87564" bIns="43782" rtlCol="0"/>
          <a:lstStyle>
            <a:lvl1pPr algn="l">
              <a:defRPr sz="1100"/>
            </a:lvl1pPr>
          </a:lstStyle>
          <a:p>
            <a:endParaRPr kumimoji="1" lang="ja-JP" altLang="en-US"/>
          </a:p>
        </p:txBody>
      </p:sp>
      <p:sp>
        <p:nvSpPr>
          <p:cNvPr id="3" name="日付プレースホルダー 2"/>
          <p:cNvSpPr>
            <a:spLocks noGrp="1"/>
          </p:cNvSpPr>
          <p:nvPr>
            <p:ph type="dt" idx="1"/>
          </p:nvPr>
        </p:nvSpPr>
        <p:spPr>
          <a:xfrm>
            <a:off x="3815027" y="2"/>
            <a:ext cx="2919233" cy="494464"/>
          </a:xfrm>
          <a:prstGeom prst="rect">
            <a:avLst/>
          </a:prstGeom>
        </p:spPr>
        <p:txBody>
          <a:bodyPr vert="horz" lIns="87564" tIns="43782" rIns="87564" bIns="43782" rtlCol="0"/>
          <a:lstStyle>
            <a:lvl1pPr algn="r">
              <a:defRPr sz="1100"/>
            </a:lvl1pPr>
          </a:lstStyle>
          <a:p>
            <a:fld id="{1A389CDC-88D5-4E25-AF62-DF4BA0768B91}" type="datetimeFigureOut">
              <a:rPr kumimoji="1" lang="ja-JP" altLang="en-US" smtClean="0"/>
              <a:t>2024/5/17</a:t>
            </a:fld>
            <a:endParaRPr kumimoji="1" lang="ja-JP" altLang="en-US"/>
          </a:p>
        </p:txBody>
      </p:sp>
      <p:sp>
        <p:nvSpPr>
          <p:cNvPr id="4" name="スライド イメージ プレースホルダー 3"/>
          <p:cNvSpPr>
            <a:spLocks noGrp="1" noRot="1" noChangeAspect="1"/>
          </p:cNvSpPr>
          <p:nvPr>
            <p:ph type="sldImg" idx="2"/>
          </p:nvPr>
        </p:nvSpPr>
        <p:spPr>
          <a:xfrm>
            <a:off x="2119313" y="1233488"/>
            <a:ext cx="2497137" cy="3330575"/>
          </a:xfrm>
          <a:prstGeom prst="rect">
            <a:avLst/>
          </a:prstGeom>
          <a:noFill/>
          <a:ln w="12700">
            <a:solidFill>
              <a:prstClr val="black"/>
            </a:solidFill>
          </a:ln>
        </p:spPr>
        <p:txBody>
          <a:bodyPr vert="horz" lIns="87564" tIns="43782" rIns="87564" bIns="43782" rtlCol="0" anchor="ctr"/>
          <a:lstStyle/>
          <a:p>
            <a:endParaRPr lang="ja-JP" altLang="en-US"/>
          </a:p>
        </p:txBody>
      </p:sp>
      <p:sp>
        <p:nvSpPr>
          <p:cNvPr id="5" name="ノート プレースホルダー 4"/>
          <p:cNvSpPr>
            <a:spLocks noGrp="1"/>
          </p:cNvSpPr>
          <p:nvPr>
            <p:ph type="body" sz="quarter" idx="3"/>
          </p:nvPr>
        </p:nvSpPr>
        <p:spPr>
          <a:xfrm>
            <a:off x="672974" y="4748690"/>
            <a:ext cx="5389815" cy="3883761"/>
          </a:xfrm>
          <a:prstGeom prst="rect">
            <a:avLst/>
          </a:prstGeom>
        </p:spPr>
        <p:txBody>
          <a:bodyPr vert="horz" lIns="87564" tIns="43782" rIns="87564" bIns="4378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849"/>
            <a:ext cx="2919233" cy="494464"/>
          </a:xfrm>
          <a:prstGeom prst="rect">
            <a:avLst/>
          </a:prstGeom>
        </p:spPr>
        <p:txBody>
          <a:bodyPr vert="horz" lIns="87564" tIns="43782" rIns="87564" bIns="43782"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815027" y="9371849"/>
            <a:ext cx="2919233" cy="494464"/>
          </a:xfrm>
          <a:prstGeom prst="rect">
            <a:avLst/>
          </a:prstGeom>
        </p:spPr>
        <p:txBody>
          <a:bodyPr vert="horz" lIns="87564" tIns="43782" rIns="87564" bIns="43782" rtlCol="0" anchor="b"/>
          <a:lstStyle>
            <a:lvl1pPr algn="r">
              <a:defRPr sz="1100"/>
            </a:lvl1pPr>
          </a:lstStyle>
          <a:p>
            <a:fld id="{880B6288-2BF6-4286-BF19-4AB32FD05241}" type="slidenum">
              <a:rPr kumimoji="1" lang="ja-JP" altLang="en-US" smtClean="0"/>
              <a:t>‹#›</a:t>
            </a:fld>
            <a:endParaRPr kumimoji="1" lang="ja-JP" altLang="en-US"/>
          </a:p>
        </p:txBody>
      </p:sp>
    </p:spTree>
    <p:extLst>
      <p:ext uri="{BB962C8B-B14F-4D97-AF65-F5344CB8AC3E}">
        <p14:creationId xmlns:p14="http://schemas.microsoft.com/office/powerpoint/2010/main" val="39148954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0B6288-2BF6-4286-BF19-4AB32FD05241}" type="slidenum">
              <a:rPr kumimoji="1" lang="ja-JP" altLang="en-US" smtClean="0"/>
              <a:t>1</a:t>
            </a:fld>
            <a:endParaRPr kumimoji="1" lang="ja-JP" altLang="en-US"/>
          </a:p>
        </p:txBody>
      </p:sp>
    </p:spTree>
    <p:extLst>
      <p:ext uri="{BB962C8B-B14F-4D97-AF65-F5344CB8AC3E}">
        <p14:creationId xmlns:p14="http://schemas.microsoft.com/office/powerpoint/2010/main" val="2544714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0B6288-2BF6-4286-BF19-4AB32FD05241}" type="slidenum">
              <a:rPr kumimoji="1" lang="ja-JP" altLang="en-US" smtClean="0"/>
              <a:t>2</a:t>
            </a:fld>
            <a:endParaRPr kumimoji="1" lang="ja-JP" altLang="en-US"/>
          </a:p>
        </p:txBody>
      </p:sp>
    </p:spTree>
    <p:extLst>
      <p:ext uri="{BB962C8B-B14F-4D97-AF65-F5344CB8AC3E}">
        <p14:creationId xmlns:p14="http://schemas.microsoft.com/office/powerpoint/2010/main" val="18171771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0" y="1497013"/>
            <a:ext cx="5143500" cy="3182937"/>
          </a:xfrm>
        </p:spPr>
        <p:txBody>
          <a:bodyPr anchor="b"/>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857250" y="4802188"/>
            <a:ext cx="5143500" cy="220821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endParaRPr lang="en-US" altLang="ja-JP" dirty="0"/>
          </a:p>
        </p:txBody>
      </p:sp>
      <p:sp>
        <p:nvSpPr>
          <p:cNvPr id="5" name="フッター プレースホルダー 4"/>
          <p:cNvSpPr>
            <a:spLocks noGrp="1"/>
          </p:cNvSpPr>
          <p:nvPr>
            <p:ph type="ftr" sz="quarter" idx="11"/>
          </p:nvPr>
        </p:nvSpPr>
        <p:spPr/>
        <p:txBody>
          <a:bodyPr/>
          <a:lstStyle>
            <a:lvl1pPr>
              <a:defRPr/>
            </a:lvl1pPr>
          </a:lstStyle>
          <a:p>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fld id="{49D58DA9-B043-44DB-9CFD-70AE093D6A7E}" type="slidenum">
              <a:rPr lang="en-US" altLang="ja-JP"/>
              <a:pPr/>
              <a:t>‹#›</a:t>
            </a:fld>
            <a:endParaRPr lang="en-US" altLang="ja-JP" dirty="0"/>
          </a:p>
        </p:txBody>
      </p:sp>
    </p:spTree>
    <p:extLst>
      <p:ext uri="{BB962C8B-B14F-4D97-AF65-F5344CB8AC3E}">
        <p14:creationId xmlns:p14="http://schemas.microsoft.com/office/powerpoint/2010/main" val="3691681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dirty="0"/>
          </a:p>
        </p:txBody>
      </p:sp>
      <p:sp>
        <p:nvSpPr>
          <p:cNvPr id="5" name="フッター プレースホルダー 4"/>
          <p:cNvSpPr>
            <a:spLocks noGrp="1"/>
          </p:cNvSpPr>
          <p:nvPr>
            <p:ph type="ftr" sz="quarter" idx="11"/>
          </p:nvPr>
        </p:nvSpPr>
        <p:spPr/>
        <p:txBody>
          <a:bodyPr/>
          <a:lstStyle>
            <a:lvl1pPr>
              <a:defRPr/>
            </a:lvl1pPr>
          </a:lstStyle>
          <a:p>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fld id="{01801AE6-376B-4901-B8E6-C7A7EB2B3D89}" type="slidenum">
              <a:rPr lang="en-US" altLang="ja-JP"/>
              <a:pPr/>
              <a:t>‹#›</a:t>
            </a:fld>
            <a:endParaRPr lang="en-US" altLang="ja-JP" dirty="0"/>
          </a:p>
        </p:txBody>
      </p:sp>
    </p:spTree>
    <p:extLst>
      <p:ext uri="{BB962C8B-B14F-4D97-AF65-F5344CB8AC3E}">
        <p14:creationId xmlns:p14="http://schemas.microsoft.com/office/powerpoint/2010/main" val="3878161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713"/>
            <a:ext cx="1543050" cy="780097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342900" y="366713"/>
            <a:ext cx="4476750" cy="78009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dirty="0"/>
          </a:p>
        </p:txBody>
      </p:sp>
      <p:sp>
        <p:nvSpPr>
          <p:cNvPr id="5" name="フッター プレースホルダー 4"/>
          <p:cNvSpPr>
            <a:spLocks noGrp="1"/>
          </p:cNvSpPr>
          <p:nvPr>
            <p:ph type="ftr" sz="quarter" idx="11"/>
          </p:nvPr>
        </p:nvSpPr>
        <p:spPr/>
        <p:txBody>
          <a:bodyPr/>
          <a:lstStyle>
            <a:lvl1pPr>
              <a:defRPr/>
            </a:lvl1pPr>
          </a:lstStyle>
          <a:p>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fld id="{6C0824E6-6EBE-4D67-BA26-B35D17333FED}" type="slidenum">
              <a:rPr lang="en-US" altLang="ja-JP"/>
              <a:pPr/>
              <a:t>‹#›</a:t>
            </a:fld>
            <a:endParaRPr lang="en-US" altLang="ja-JP" dirty="0"/>
          </a:p>
        </p:txBody>
      </p:sp>
    </p:spTree>
    <p:extLst>
      <p:ext uri="{BB962C8B-B14F-4D97-AF65-F5344CB8AC3E}">
        <p14:creationId xmlns:p14="http://schemas.microsoft.com/office/powerpoint/2010/main" val="3678123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dirty="0"/>
          </a:p>
        </p:txBody>
      </p:sp>
      <p:sp>
        <p:nvSpPr>
          <p:cNvPr id="5" name="フッター プレースホルダー 4"/>
          <p:cNvSpPr>
            <a:spLocks noGrp="1"/>
          </p:cNvSpPr>
          <p:nvPr>
            <p:ph type="ftr" sz="quarter" idx="11"/>
          </p:nvPr>
        </p:nvSpPr>
        <p:spPr/>
        <p:txBody>
          <a:bodyPr/>
          <a:lstStyle>
            <a:lvl1pPr>
              <a:defRPr/>
            </a:lvl1pPr>
          </a:lstStyle>
          <a:p>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fld id="{DA9F2295-4AD0-4F20-A739-D7177942A1A3}" type="slidenum">
              <a:rPr lang="en-US" altLang="ja-JP"/>
              <a:pPr/>
              <a:t>‹#›</a:t>
            </a:fld>
            <a:endParaRPr lang="en-US" altLang="ja-JP" dirty="0"/>
          </a:p>
        </p:txBody>
      </p:sp>
    </p:spTree>
    <p:extLst>
      <p:ext uri="{BB962C8B-B14F-4D97-AF65-F5344CB8AC3E}">
        <p14:creationId xmlns:p14="http://schemas.microsoft.com/office/powerpoint/2010/main" val="100258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8313" y="2279650"/>
            <a:ext cx="5915025" cy="3803650"/>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468313" y="6119813"/>
            <a:ext cx="5915025" cy="2000250"/>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endParaRPr lang="en-US" altLang="ja-JP" dirty="0"/>
          </a:p>
        </p:txBody>
      </p:sp>
      <p:sp>
        <p:nvSpPr>
          <p:cNvPr id="5" name="フッター プレースホルダー 4"/>
          <p:cNvSpPr>
            <a:spLocks noGrp="1"/>
          </p:cNvSpPr>
          <p:nvPr>
            <p:ph type="ftr" sz="quarter" idx="11"/>
          </p:nvPr>
        </p:nvSpPr>
        <p:spPr/>
        <p:txBody>
          <a:bodyPr/>
          <a:lstStyle>
            <a:lvl1pPr>
              <a:defRPr/>
            </a:lvl1pPr>
          </a:lstStyle>
          <a:p>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fld id="{34FB67B1-BF3F-4E1E-A349-9E83A197C4DE}" type="slidenum">
              <a:rPr lang="en-US" altLang="ja-JP"/>
              <a:pPr/>
              <a:t>‹#›</a:t>
            </a:fld>
            <a:endParaRPr lang="en-US" altLang="ja-JP" dirty="0"/>
          </a:p>
        </p:txBody>
      </p:sp>
    </p:spTree>
    <p:extLst>
      <p:ext uri="{BB962C8B-B14F-4D97-AF65-F5344CB8AC3E}">
        <p14:creationId xmlns:p14="http://schemas.microsoft.com/office/powerpoint/2010/main" val="40754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342900" y="2133600"/>
            <a:ext cx="3009900" cy="60340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3505200" y="2133600"/>
            <a:ext cx="3009900" cy="60340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a:defRPr/>
            </a:lvl1pPr>
          </a:lstStyle>
          <a:p>
            <a:endParaRPr lang="en-US" altLang="ja-JP" dirty="0"/>
          </a:p>
        </p:txBody>
      </p:sp>
      <p:sp>
        <p:nvSpPr>
          <p:cNvPr id="6" name="フッター プレースホルダー 5"/>
          <p:cNvSpPr>
            <a:spLocks noGrp="1"/>
          </p:cNvSpPr>
          <p:nvPr>
            <p:ph type="ftr" sz="quarter" idx="11"/>
          </p:nvPr>
        </p:nvSpPr>
        <p:spPr/>
        <p:txBody>
          <a:bodyPr/>
          <a:lstStyle>
            <a:lvl1pPr>
              <a:defRPr/>
            </a:lvl1pPr>
          </a:lstStyle>
          <a:p>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fld id="{9C9C06C7-63B8-49C3-9D6F-5CF01403B5EC}" type="slidenum">
              <a:rPr lang="en-US" altLang="ja-JP"/>
              <a:pPr/>
              <a:t>‹#›</a:t>
            </a:fld>
            <a:endParaRPr lang="en-US" altLang="ja-JP" dirty="0"/>
          </a:p>
        </p:txBody>
      </p:sp>
    </p:spTree>
    <p:extLst>
      <p:ext uri="{BB962C8B-B14F-4D97-AF65-F5344CB8AC3E}">
        <p14:creationId xmlns:p14="http://schemas.microsoft.com/office/powerpoint/2010/main" val="2456015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5" y="487363"/>
            <a:ext cx="5915025" cy="1766887"/>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473075" y="2241550"/>
            <a:ext cx="2900363" cy="10985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73075" y="3340100"/>
            <a:ext cx="2900363" cy="491331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3471863" y="2241550"/>
            <a:ext cx="2916237" cy="10985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3471863" y="3340100"/>
            <a:ext cx="2916237" cy="491331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a:defRPr/>
            </a:lvl1pPr>
          </a:lstStyle>
          <a:p>
            <a:endParaRPr lang="en-US" altLang="ja-JP" dirty="0"/>
          </a:p>
        </p:txBody>
      </p:sp>
      <p:sp>
        <p:nvSpPr>
          <p:cNvPr id="8" name="フッター プレースホルダー 7"/>
          <p:cNvSpPr>
            <a:spLocks noGrp="1"/>
          </p:cNvSpPr>
          <p:nvPr>
            <p:ph type="ftr" sz="quarter" idx="11"/>
          </p:nvPr>
        </p:nvSpPr>
        <p:spPr/>
        <p:txBody>
          <a:bodyPr/>
          <a:lstStyle>
            <a:lvl1pPr>
              <a:defRPr/>
            </a:lvl1pPr>
          </a:lstStyle>
          <a:p>
            <a:endParaRPr lang="en-US" altLang="ja-JP" dirty="0"/>
          </a:p>
        </p:txBody>
      </p:sp>
      <p:sp>
        <p:nvSpPr>
          <p:cNvPr id="9" name="スライド番号プレースホルダー 8"/>
          <p:cNvSpPr>
            <a:spLocks noGrp="1"/>
          </p:cNvSpPr>
          <p:nvPr>
            <p:ph type="sldNum" sz="quarter" idx="12"/>
          </p:nvPr>
        </p:nvSpPr>
        <p:spPr/>
        <p:txBody>
          <a:bodyPr/>
          <a:lstStyle>
            <a:lvl1pPr>
              <a:defRPr/>
            </a:lvl1pPr>
          </a:lstStyle>
          <a:p>
            <a:fld id="{87C877F5-938E-4B17-B204-EB7869098730}" type="slidenum">
              <a:rPr lang="en-US" altLang="ja-JP"/>
              <a:pPr/>
              <a:t>‹#›</a:t>
            </a:fld>
            <a:endParaRPr lang="en-US" altLang="ja-JP" dirty="0"/>
          </a:p>
        </p:txBody>
      </p:sp>
    </p:spTree>
    <p:extLst>
      <p:ext uri="{BB962C8B-B14F-4D97-AF65-F5344CB8AC3E}">
        <p14:creationId xmlns:p14="http://schemas.microsoft.com/office/powerpoint/2010/main" val="2262352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a:defRPr/>
            </a:lvl1pPr>
          </a:lstStyle>
          <a:p>
            <a:endParaRPr lang="en-US" altLang="ja-JP" dirty="0"/>
          </a:p>
        </p:txBody>
      </p:sp>
      <p:sp>
        <p:nvSpPr>
          <p:cNvPr id="4" name="フッター プレースホルダー 3"/>
          <p:cNvSpPr>
            <a:spLocks noGrp="1"/>
          </p:cNvSpPr>
          <p:nvPr>
            <p:ph type="ftr" sz="quarter" idx="11"/>
          </p:nvPr>
        </p:nvSpPr>
        <p:spPr/>
        <p:txBody>
          <a:bodyPr/>
          <a:lstStyle>
            <a:lvl1pPr>
              <a:defRPr/>
            </a:lvl1pPr>
          </a:lstStyle>
          <a:p>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fld id="{1E628C76-4073-4D97-ACFE-D237CF84D6F0}" type="slidenum">
              <a:rPr lang="en-US" altLang="ja-JP"/>
              <a:pPr/>
              <a:t>‹#›</a:t>
            </a:fld>
            <a:endParaRPr lang="en-US" altLang="ja-JP" dirty="0"/>
          </a:p>
        </p:txBody>
      </p:sp>
    </p:spTree>
    <p:extLst>
      <p:ext uri="{BB962C8B-B14F-4D97-AF65-F5344CB8AC3E}">
        <p14:creationId xmlns:p14="http://schemas.microsoft.com/office/powerpoint/2010/main" val="2433770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endParaRPr lang="en-US" altLang="ja-JP" dirty="0"/>
          </a:p>
        </p:txBody>
      </p:sp>
      <p:sp>
        <p:nvSpPr>
          <p:cNvPr id="3" name="フッター プレースホルダー 2"/>
          <p:cNvSpPr>
            <a:spLocks noGrp="1"/>
          </p:cNvSpPr>
          <p:nvPr>
            <p:ph type="ftr" sz="quarter" idx="11"/>
          </p:nvPr>
        </p:nvSpPr>
        <p:spPr/>
        <p:txBody>
          <a:bodyPr/>
          <a:lstStyle>
            <a:lvl1pPr>
              <a:defRPr/>
            </a:lvl1pPr>
          </a:lstStyle>
          <a:p>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fld id="{6D19E0BB-B26B-4829-AE4D-BBE863204DD1}" type="slidenum">
              <a:rPr lang="en-US" altLang="ja-JP"/>
              <a:pPr/>
              <a:t>‹#›</a:t>
            </a:fld>
            <a:endParaRPr lang="en-US" altLang="ja-JP" dirty="0"/>
          </a:p>
        </p:txBody>
      </p:sp>
    </p:spTree>
    <p:extLst>
      <p:ext uri="{BB962C8B-B14F-4D97-AF65-F5344CB8AC3E}">
        <p14:creationId xmlns:p14="http://schemas.microsoft.com/office/powerpoint/2010/main" val="2632274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5" y="609600"/>
            <a:ext cx="2211388" cy="21336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2916238" y="1316038"/>
            <a:ext cx="3471862" cy="64992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73075" y="2743200"/>
            <a:ext cx="2211388" cy="508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dirty="0"/>
          </a:p>
        </p:txBody>
      </p:sp>
      <p:sp>
        <p:nvSpPr>
          <p:cNvPr id="6" name="フッター プレースホルダー 5"/>
          <p:cNvSpPr>
            <a:spLocks noGrp="1"/>
          </p:cNvSpPr>
          <p:nvPr>
            <p:ph type="ftr" sz="quarter" idx="11"/>
          </p:nvPr>
        </p:nvSpPr>
        <p:spPr/>
        <p:txBody>
          <a:bodyPr/>
          <a:lstStyle>
            <a:lvl1pPr>
              <a:defRPr/>
            </a:lvl1pPr>
          </a:lstStyle>
          <a:p>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fld id="{3ED6E80E-A982-48CA-9B93-AB14A8EFA20B}" type="slidenum">
              <a:rPr lang="en-US" altLang="ja-JP"/>
              <a:pPr/>
              <a:t>‹#›</a:t>
            </a:fld>
            <a:endParaRPr lang="en-US" altLang="ja-JP" dirty="0"/>
          </a:p>
        </p:txBody>
      </p:sp>
    </p:spTree>
    <p:extLst>
      <p:ext uri="{BB962C8B-B14F-4D97-AF65-F5344CB8AC3E}">
        <p14:creationId xmlns:p14="http://schemas.microsoft.com/office/powerpoint/2010/main" val="752546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5" y="609600"/>
            <a:ext cx="2211388" cy="21336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2916238" y="1316038"/>
            <a:ext cx="3471862" cy="6499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473075" y="2743200"/>
            <a:ext cx="2211388" cy="508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dirty="0"/>
          </a:p>
        </p:txBody>
      </p:sp>
      <p:sp>
        <p:nvSpPr>
          <p:cNvPr id="6" name="フッター プレースホルダー 5"/>
          <p:cNvSpPr>
            <a:spLocks noGrp="1"/>
          </p:cNvSpPr>
          <p:nvPr>
            <p:ph type="ftr" sz="quarter" idx="11"/>
          </p:nvPr>
        </p:nvSpPr>
        <p:spPr/>
        <p:txBody>
          <a:bodyPr/>
          <a:lstStyle>
            <a:lvl1pPr>
              <a:defRPr/>
            </a:lvl1pPr>
          </a:lstStyle>
          <a:p>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fld id="{D90C6328-A16C-4729-98C8-5D8CA919F695}" type="slidenum">
              <a:rPr lang="en-US" altLang="ja-JP"/>
              <a:pPr/>
              <a:t>‹#›</a:t>
            </a:fld>
            <a:endParaRPr lang="en-US" altLang="ja-JP" dirty="0"/>
          </a:p>
        </p:txBody>
      </p:sp>
    </p:spTree>
    <p:extLst>
      <p:ext uri="{BB962C8B-B14F-4D97-AF65-F5344CB8AC3E}">
        <p14:creationId xmlns:p14="http://schemas.microsoft.com/office/powerpoint/2010/main" val="3702079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66713"/>
            <a:ext cx="617220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342900" y="2133600"/>
            <a:ext cx="6172200" cy="603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342900" y="8326438"/>
            <a:ext cx="1600200"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ja-JP" dirty="0"/>
          </a:p>
        </p:txBody>
      </p:sp>
      <p:sp>
        <p:nvSpPr>
          <p:cNvPr id="1029" name="Rectangle 5"/>
          <p:cNvSpPr>
            <a:spLocks noGrp="1" noChangeArrowheads="1"/>
          </p:cNvSpPr>
          <p:nvPr>
            <p:ph type="ftr" sz="quarter" idx="3"/>
          </p:nvPr>
        </p:nvSpPr>
        <p:spPr bwMode="auto">
          <a:xfrm>
            <a:off x="2343150" y="8326438"/>
            <a:ext cx="2171700"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ja-JP" dirty="0"/>
          </a:p>
        </p:txBody>
      </p:sp>
      <p:sp>
        <p:nvSpPr>
          <p:cNvPr id="1030" name="Rectangle 6"/>
          <p:cNvSpPr>
            <a:spLocks noGrp="1" noChangeArrowheads="1"/>
          </p:cNvSpPr>
          <p:nvPr>
            <p:ph type="sldNum" sz="quarter" idx="4"/>
          </p:nvPr>
        </p:nvSpPr>
        <p:spPr bwMode="auto">
          <a:xfrm>
            <a:off x="4914900" y="8326438"/>
            <a:ext cx="1600200"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B6B0C76E-E17E-4702-8BDF-2CD3226B3988}" type="slidenum">
              <a:rPr lang="en-US" altLang="ja-JP"/>
              <a:pPr/>
              <a:t>‹#›</a:t>
            </a:fld>
            <a:endParaRPr lang="en-US" altLang="ja-JP"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fontAlgn="base">
        <a:spcBef>
          <a:spcPct val="20000"/>
        </a:spcBef>
        <a:spcAft>
          <a:spcPct val="0"/>
        </a:spcAft>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6" name="図 6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0" y="962358"/>
            <a:ext cx="6858000" cy="77057"/>
          </a:xfrm>
          <a:prstGeom prst="rect">
            <a:avLst/>
          </a:prstGeom>
        </p:spPr>
      </p:pic>
      <p:sp>
        <p:nvSpPr>
          <p:cNvPr id="67" name="テキスト ボックス 66"/>
          <p:cNvSpPr txBox="1"/>
          <p:nvPr/>
        </p:nvSpPr>
        <p:spPr>
          <a:xfrm>
            <a:off x="113204" y="-65331"/>
            <a:ext cx="4958425" cy="1015663"/>
          </a:xfrm>
          <a:prstGeom prst="rect">
            <a:avLst/>
          </a:prstGeom>
          <a:noFill/>
        </p:spPr>
        <p:txBody>
          <a:bodyPr wrap="square" rtlCol="0">
            <a:spAutoFit/>
          </a:bodyPr>
          <a:lstStyle/>
          <a:p>
            <a:r>
              <a:rPr lang="ja-JP" altLang="en-US" sz="2400" dirty="0">
                <a:solidFill>
                  <a:schemeClr val="accent2"/>
                </a:solidFill>
                <a:latin typeface="HGP創英角ｺﾞｼｯｸUB" panose="020B0900000000000000" pitchFamily="50" charset="-128"/>
                <a:ea typeface="HGP創英角ｺﾞｼｯｸUB" panose="020B0900000000000000" pitchFamily="50" charset="-128"/>
              </a:rPr>
              <a:t>　東京圏</a:t>
            </a:r>
            <a:r>
              <a:rPr lang="ja-JP" altLang="en-US" dirty="0">
                <a:solidFill>
                  <a:schemeClr val="accent2"/>
                </a:solidFill>
                <a:latin typeface="HGP創英角ｺﾞｼｯｸUB" panose="020B0900000000000000" pitchFamily="50" charset="-128"/>
                <a:ea typeface="HGP創英角ｺﾞｼｯｸUB" panose="020B0900000000000000" pitchFamily="50" charset="-128"/>
              </a:rPr>
              <a:t>から</a:t>
            </a:r>
            <a:r>
              <a:rPr lang="ja-JP" altLang="en-US" sz="2400" dirty="0">
                <a:solidFill>
                  <a:schemeClr val="accent2"/>
                </a:solidFill>
                <a:latin typeface="HGP創英角ｺﾞｼｯｸUB" panose="020B0900000000000000" pitchFamily="50" charset="-128"/>
                <a:ea typeface="HGP創英角ｺﾞｼｯｸUB" panose="020B0900000000000000" pitchFamily="50" charset="-128"/>
              </a:rPr>
              <a:t>釜石市</a:t>
            </a:r>
            <a:r>
              <a:rPr lang="ja-JP" altLang="en-US" dirty="0">
                <a:solidFill>
                  <a:schemeClr val="accent2"/>
                </a:solidFill>
                <a:latin typeface="HGP創英角ｺﾞｼｯｸUB" panose="020B0900000000000000" pitchFamily="50" charset="-128"/>
                <a:ea typeface="HGP創英角ｺﾞｼｯｸUB" panose="020B0900000000000000" pitchFamily="50" charset="-128"/>
              </a:rPr>
              <a:t>へ</a:t>
            </a:r>
            <a:r>
              <a:rPr lang="ja-JP" altLang="en-US" sz="2400" dirty="0">
                <a:solidFill>
                  <a:schemeClr val="accent2"/>
                </a:solidFill>
                <a:latin typeface="HGP創英角ｺﾞｼｯｸUB" panose="020B0900000000000000" pitchFamily="50" charset="-128"/>
                <a:ea typeface="HGP創英角ｺﾞｼｯｸUB" panose="020B0900000000000000" pitchFamily="50" charset="-128"/>
              </a:rPr>
              <a:t>移住される方</a:t>
            </a:r>
            <a:r>
              <a:rPr lang="ja-JP" altLang="en-US" dirty="0">
                <a:solidFill>
                  <a:schemeClr val="accent2"/>
                </a:solidFill>
                <a:latin typeface="HGP創英角ｺﾞｼｯｸUB" panose="020B0900000000000000" pitchFamily="50" charset="-128"/>
                <a:ea typeface="HGP創英角ｺﾞｼｯｸUB" panose="020B0900000000000000" pitchFamily="50" charset="-128"/>
              </a:rPr>
              <a:t>へ</a:t>
            </a:r>
            <a:endParaRPr lang="en-US" altLang="ja-JP" sz="2400" dirty="0">
              <a:solidFill>
                <a:schemeClr val="accent2"/>
              </a:solidFill>
              <a:latin typeface="HGP創英角ｺﾞｼｯｸUB" panose="020B0900000000000000" pitchFamily="50" charset="-128"/>
              <a:ea typeface="HGP創英角ｺﾞｼｯｸUB" panose="020B0900000000000000" pitchFamily="50" charset="-128"/>
            </a:endParaRPr>
          </a:p>
          <a:p>
            <a:r>
              <a:rPr kumimoji="1" lang="ja-JP" altLang="en-US" sz="3200" dirty="0">
                <a:solidFill>
                  <a:schemeClr val="accent2"/>
                </a:solidFill>
                <a:latin typeface="HGP創英角ｺﾞｼｯｸUB" panose="020B0900000000000000" pitchFamily="50" charset="-128"/>
                <a:ea typeface="HGP創英角ｺﾞｼｯｸUB" panose="020B0900000000000000" pitchFamily="50" charset="-128"/>
              </a:rPr>
              <a:t>　　 </a:t>
            </a:r>
            <a:r>
              <a:rPr kumimoji="1" lang="ja-JP" altLang="en-US" sz="3600" dirty="0">
                <a:solidFill>
                  <a:schemeClr val="accent2"/>
                </a:solidFill>
                <a:latin typeface="HGP創英角ｺﾞｼｯｸUB" panose="020B0900000000000000" pitchFamily="50" charset="-128"/>
                <a:ea typeface="HGP創英角ｺﾞｼｯｸUB" panose="020B0900000000000000" pitchFamily="50" charset="-128"/>
              </a:rPr>
              <a:t>移住支援金</a:t>
            </a:r>
            <a:r>
              <a:rPr kumimoji="1" lang="ja-JP" altLang="en-US" sz="2000" dirty="0">
                <a:solidFill>
                  <a:schemeClr val="accent2"/>
                </a:solidFill>
                <a:latin typeface="HGP創英角ｺﾞｼｯｸUB" panose="020B0900000000000000" pitchFamily="50" charset="-128"/>
                <a:ea typeface="HGP創英角ｺﾞｼｯｸUB" panose="020B0900000000000000" pitchFamily="50" charset="-128"/>
              </a:rPr>
              <a:t>を支給します！</a:t>
            </a:r>
            <a:endParaRPr kumimoji="1" lang="en-US" altLang="ja-JP" dirty="0">
              <a:solidFill>
                <a:schemeClr val="accent2"/>
              </a:solidFill>
            </a:endParaRPr>
          </a:p>
        </p:txBody>
      </p:sp>
      <p:sp>
        <p:nvSpPr>
          <p:cNvPr id="49" name="テキスト ボックス 5">
            <a:extLst>
              <a:ext uri="{FF2B5EF4-FFF2-40B4-BE49-F238E27FC236}">
                <a16:creationId xmlns:a16="http://schemas.microsoft.com/office/drawing/2014/main" id="{62E8F89D-C2EB-4055-BE7E-B3AB74F100B3}"/>
              </a:ext>
            </a:extLst>
          </p:cNvPr>
          <p:cNvSpPr txBox="1"/>
          <p:nvPr/>
        </p:nvSpPr>
        <p:spPr>
          <a:xfrm>
            <a:off x="38206" y="1033359"/>
            <a:ext cx="4720132" cy="64633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ja-JP" altLang="en-US" sz="1200" dirty="0">
                <a:solidFill>
                  <a:srgbClr val="002060"/>
                </a:solidFill>
              </a:rPr>
              <a:t>　</a:t>
            </a:r>
            <a:r>
              <a:rPr kumimoji="1" lang="ja-JP" altLang="en-US" sz="1200" dirty="0">
                <a:solidFill>
                  <a:srgbClr val="002060"/>
                </a:solidFill>
              </a:rPr>
              <a:t>東京一極集中の是正及び本県中小企業等の人手不足解消のため、東京圏</a:t>
            </a:r>
            <a:r>
              <a:rPr kumimoji="1" lang="en-US" altLang="ja-JP" sz="1050" dirty="0">
                <a:solidFill>
                  <a:srgbClr val="FF0066"/>
                </a:solidFill>
              </a:rPr>
              <a:t>※</a:t>
            </a:r>
            <a:r>
              <a:rPr kumimoji="1" lang="ja-JP" altLang="en-US" sz="1200" dirty="0">
                <a:solidFill>
                  <a:srgbClr val="002060"/>
                </a:solidFill>
              </a:rPr>
              <a:t>から本県へ移住し、就業した方の経済的負担を軽減する</a:t>
            </a:r>
            <a:endParaRPr kumimoji="1" lang="en-US" altLang="ja-JP" sz="1200" dirty="0">
              <a:solidFill>
                <a:srgbClr val="002060"/>
              </a:solidFill>
            </a:endParaRPr>
          </a:p>
          <a:p>
            <a:r>
              <a:rPr kumimoji="1" lang="ja-JP" altLang="en-US" sz="1200" dirty="0">
                <a:solidFill>
                  <a:srgbClr val="002060"/>
                </a:solidFill>
              </a:rPr>
              <a:t>移住支援金を支給します。　　</a:t>
            </a:r>
            <a:r>
              <a:rPr lang="en-US" altLang="ja-JP" sz="900" dirty="0">
                <a:solidFill>
                  <a:srgbClr val="FF0066"/>
                </a:solidFill>
              </a:rPr>
              <a:t>※</a:t>
            </a:r>
            <a:r>
              <a:rPr lang="ja-JP" altLang="en-US" sz="900" dirty="0">
                <a:solidFill>
                  <a:srgbClr val="002060"/>
                </a:solidFill>
              </a:rPr>
              <a:t>東京、埼玉、千葉、神奈川</a:t>
            </a:r>
            <a:endParaRPr kumimoji="1" lang="ja-JP" altLang="en-US" sz="1000" dirty="0">
              <a:solidFill>
                <a:srgbClr val="002060"/>
              </a:solidFill>
            </a:endParaRPr>
          </a:p>
        </p:txBody>
      </p:sp>
      <p:sp>
        <p:nvSpPr>
          <p:cNvPr id="8" name="角丸四角形 7"/>
          <p:cNvSpPr/>
          <p:nvPr/>
        </p:nvSpPr>
        <p:spPr>
          <a:xfrm>
            <a:off x="4917431" y="22180"/>
            <a:ext cx="617296" cy="917594"/>
          </a:xfrm>
          <a:prstGeom prst="roundRect">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単身</a:t>
            </a:r>
            <a:endParaRPr lang="en-US" altLang="ja-JP" sz="1400" b="1" dirty="0"/>
          </a:p>
          <a:p>
            <a:pPr algn="ctr"/>
            <a:r>
              <a:rPr lang="en-US" altLang="ja-JP" sz="2400" b="1" dirty="0"/>
              <a:t>60</a:t>
            </a:r>
            <a:r>
              <a:rPr lang="ja-JP" altLang="en-US" sz="2400" b="1" dirty="0"/>
              <a:t>　　　</a:t>
            </a:r>
            <a:endParaRPr lang="en-US" altLang="ja-JP" sz="2400" b="1" dirty="0"/>
          </a:p>
          <a:p>
            <a:pPr algn="ctr"/>
            <a:r>
              <a:rPr lang="ja-JP" altLang="en-US" sz="1000" b="1" dirty="0"/>
              <a:t>　　</a:t>
            </a:r>
            <a:r>
              <a:rPr lang="ja-JP" altLang="en-US" sz="1200" b="1" dirty="0"/>
              <a:t>万</a:t>
            </a:r>
            <a:endParaRPr lang="en-US" altLang="ja-JP" sz="1400" b="1" dirty="0"/>
          </a:p>
        </p:txBody>
      </p:sp>
      <p:sp>
        <p:nvSpPr>
          <p:cNvPr id="9" name="ホームベース 8"/>
          <p:cNvSpPr/>
          <p:nvPr/>
        </p:nvSpPr>
        <p:spPr>
          <a:xfrm>
            <a:off x="-12270" y="1740446"/>
            <a:ext cx="1516772" cy="299473"/>
          </a:xfrm>
          <a:prstGeom prst="homePlate">
            <a:avLst/>
          </a:prstGeom>
          <a:solidFill>
            <a:srgbClr val="002060"/>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bg1"/>
                </a:solidFill>
              </a:rPr>
              <a:t>　</a:t>
            </a:r>
            <a:r>
              <a:rPr kumimoji="1" lang="ja-JP" altLang="en-US" sz="1400" b="1" dirty="0">
                <a:solidFill>
                  <a:schemeClr val="bg1"/>
                </a:solidFill>
              </a:rPr>
              <a:t>対象となる方</a:t>
            </a:r>
          </a:p>
        </p:txBody>
      </p:sp>
      <p:sp>
        <p:nvSpPr>
          <p:cNvPr id="53" name="テキスト ボックス 5">
            <a:extLst>
              <a:ext uri="{FF2B5EF4-FFF2-40B4-BE49-F238E27FC236}">
                <a16:creationId xmlns:a16="http://schemas.microsoft.com/office/drawing/2014/main" id="{62E8F89D-C2EB-4055-BE7E-B3AB74F100B3}"/>
              </a:ext>
            </a:extLst>
          </p:cNvPr>
          <p:cNvSpPr txBox="1"/>
          <p:nvPr/>
        </p:nvSpPr>
        <p:spPr>
          <a:xfrm>
            <a:off x="2870852" y="1751683"/>
            <a:ext cx="3798507" cy="276999"/>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ja-JP" altLang="en-US" sz="1200" dirty="0">
                <a:solidFill>
                  <a:schemeClr val="tx1">
                    <a:lumMod val="75000"/>
                    <a:lumOff val="25000"/>
                  </a:schemeClr>
                </a:solidFill>
              </a:rPr>
              <a:t>と　　　　　　　　　　　　　　　　　　　　の</a:t>
            </a:r>
            <a:r>
              <a:rPr lang="ja-JP" altLang="en-US" sz="1200" b="1" dirty="0">
                <a:solidFill>
                  <a:schemeClr val="tx1">
                    <a:lumMod val="75000"/>
                    <a:lumOff val="25000"/>
                  </a:schemeClr>
                </a:solidFill>
              </a:rPr>
              <a:t>どちらも満たす方。</a:t>
            </a:r>
            <a:r>
              <a:rPr kumimoji="1" lang="ja-JP" altLang="en-US" sz="1200" b="1" dirty="0">
                <a:solidFill>
                  <a:schemeClr val="tx1">
                    <a:lumMod val="75000"/>
                    <a:lumOff val="25000"/>
                  </a:schemeClr>
                </a:solidFill>
              </a:rPr>
              <a:t>　</a:t>
            </a:r>
            <a:endParaRPr kumimoji="1" lang="ja-JP" altLang="en-US" sz="900" b="1" dirty="0">
              <a:solidFill>
                <a:schemeClr val="tx1">
                  <a:lumMod val="75000"/>
                  <a:lumOff val="25000"/>
                </a:schemeClr>
              </a:solidFill>
            </a:endParaRPr>
          </a:p>
        </p:txBody>
      </p:sp>
      <p:sp>
        <p:nvSpPr>
          <p:cNvPr id="55" name="テキスト ボックス 5">
            <a:extLst>
              <a:ext uri="{FF2B5EF4-FFF2-40B4-BE49-F238E27FC236}">
                <a16:creationId xmlns:a16="http://schemas.microsoft.com/office/drawing/2014/main" id="{62E8F89D-C2EB-4055-BE7E-B3AB74F100B3}"/>
              </a:ext>
            </a:extLst>
          </p:cNvPr>
          <p:cNvSpPr txBox="1"/>
          <p:nvPr/>
        </p:nvSpPr>
        <p:spPr>
          <a:xfrm>
            <a:off x="119341" y="2363118"/>
            <a:ext cx="6738329" cy="78483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ja-JP" altLang="en-US" sz="1100" dirty="0">
                <a:solidFill>
                  <a:schemeClr val="tx1">
                    <a:lumMod val="75000"/>
                    <a:lumOff val="25000"/>
                  </a:schemeClr>
                </a:solidFill>
              </a:rPr>
              <a:t>　 ○</a:t>
            </a:r>
            <a:r>
              <a:rPr lang="ja-JP" altLang="en-US" sz="1100" u="sng" dirty="0">
                <a:solidFill>
                  <a:srgbClr val="FF0000"/>
                </a:solidFill>
              </a:rPr>
              <a:t>住民票を移す直近の</a:t>
            </a:r>
            <a:r>
              <a:rPr lang="en-US" altLang="ja-JP" sz="1100" u="sng" dirty="0">
                <a:solidFill>
                  <a:srgbClr val="FF0000"/>
                </a:solidFill>
                <a:latin typeface="+mn-ea"/>
              </a:rPr>
              <a:t>10</a:t>
            </a:r>
            <a:r>
              <a:rPr lang="ja-JP" altLang="en-US" sz="1100" u="sng" dirty="0">
                <a:solidFill>
                  <a:srgbClr val="FF0000"/>
                </a:solidFill>
              </a:rPr>
              <a:t>年間のうち、</a:t>
            </a:r>
            <a:r>
              <a:rPr lang="ja-JP" altLang="en-US" sz="1100" u="sng" dirty="0">
                <a:solidFill>
                  <a:srgbClr val="FF0000"/>
                </a:solidFill>
                <a:latin typeface="+mn-ea"/>
              </a:rPr>
              <a:t>通算</a:t>
            </a:r>
            <a:r>
              <a:rPr lang="en-US" altLang="ja-JP" sz="1100" u="sng" dirty="0">
                <a:solidFill>
                  <a:srgbClr val="FF0000"/>
                </a:solidFill>
                <a:latin typeface="+mn-ea"/>
              </a:rPr>
              <a:t>5</a:t>
            </a:r>
            <a:r>
              <a:rPr lang="ja-JP" altLang="en-US" sz="1100" u="sng" dirty="0">
                <a:solidFill>
                  <a:srgbClr val="FF0000"/>
                </a:solidFill>
                <a:latin typeface="+mn-ea"/>
              </a:rPr>
              <a:t>年以上</a:t>
            </a:r>
            <a:r>
              <a:rPr lang="ja-JP" altLang="en-US" sz="1100" dirty="0">
                <a:latin typeface="+mn-ea"/>
              </a:rPr>
              <a:t>東京</a:t>
            </a:r>
            <a:r>
              <a:rPr lang="en-US" altLang="ja-JP" sz="1100" dirty="0">
                <a:latin typeface="+mn-ea"/>
              </a:rPr>
              <a:t>23</a:t>
            </a:r>
            <a:r>
              <a:rPr lang="ja-JP" altLang="en-US" sz="1100" dirty="0">
                <a:latin typeface="+mn-ea"/>
              </a:rPr>
              <a:t>区に在住、または東京</a:t>
            </a:r>
            <a:r>
              <a:rPr lang="en-US" altLang="ja-JP" sz="1100" dirty="0">
                <a:latin typeface="+mn-ea"/>
              </a:rPr>
              <a:t>23</a:t>
            </a:r>
            <a:r>
              <a:rPr lang="ja-JP" altLang="en-US" sz="1100" dirty="0">
                <a:latin typeface="+mn-ea"/>
              </a:rPr>
              <a:t>区内の企業等</a:t>
            </a:r>
            <a:endParaRPr lang="en-US" altLang="ja-JP" sz="1100" dirty="0">
              <a:latin typeface="+mn-ea"/>
            </a:endParaRPr>
          </a:p>
          <a:p>
            <a:r>
              <a:rPr lang="ja-JP" altLang="en-US" sz="1100" dirty="0">
                <a:latin typeface="+mn-ea"/>
              </a:rPr>
              <a:t>　　　へ通勤していた人。　</a:t>
            </a:r>
            <a:r>
              <a:rPr lang="ja-JP" altLang="en-US" sz="1100" u="sng" dirty="0">
                <a:solidFill>
                  <a:srgbClr val="FF0000"/>
                </a:solidFill>
                <a:latin typeface="+mn-ea"/>
              </a:rPr>
              <a:t>ただし、直近</a:t>
            </a:r>
            <a:r>
              <a:rPr lang="en-US" altLang="ja-JP" sz="1100" u="sng" dirty="0">
                <a:solidFill>
                  <a:srgbClr val="FF0000"/>
                </a:solidFill>
                <a:latin typeface="+mn-ea"/>
              </a:rPr>
              <a:t>1</a:t>
            </a:r>
            <a:r>
              <a:rPr lang="ja-JP" altLang="en-US" sz="1100" u="sng" dirty="0">
                <a:solidFill>
                  <a:srgbClr val="FF0000"/>
                </a:solidFill>
                <a:latin typeface="+mn-ea"/>
              </a:rPr>
              <a:t>年間は東京</a:t>
            </a:r>
            <a:r>
              <a:rPr lang="en-US" altLang="ja-JP" sz="1100" u="sng" dirty="0">
                <a:solidFill>
                  <a:srgbClr val="FF0000"/>
                </a:solidFill>
                <a:latin typeface="+mn-ea"/>
              </a:rPr>
              <a:t>23</a:t>
            </a:r>
            <a:r>
              <a:rPr lang="ja-JP" altLang="en-US" sz="1100" u="sng" dirty="0">
                <a:solidFill>
                  <a:srgbClr val="FF0000"/>
                </a:solidFill>
                <a:latin typeface="+mn-ea"/>
              </a:rPr>
              <a:t>区に在住または通勤</a:t>
            </a:r>
            <a:r>
              <a:rPr lang="ja-JP" altLang="en-US" sz="1100" dirty="0">
                <a:solidFill>
                  <a:schemeClr val="tx1">
                    <a:lumMod val="75000"/>
                    <a:lumOff val="25000"/>
                  </a:schemeClr>
                </a:solidFill>
                <a:latin typeface="+mn-ea"/>
              </a:rPr>
              <a:t>していること。</a:t>
            </a:r>
            <a:endParaRPr lang="en-US" altLang="ja-JP" sz="1100" dirty="0">
              <a:solidFill>
                <a:schemeClr val="tx1">
                  <a:lumMod val="75000"/>
                  <a:lumOff val="25000"/>
                </a:schemeClr>
              </a:solidFill>
              <a:latin typeface="+mn-ea"/>
            </a:endParaRPr>
          </a:p>
          <a:p>
            <a:r>
              <a:rPr lang="ja-JP" altLang="en-US" sz="1100" dirty="0">
                <a:solidFill>
                  <a:schemeClr val="tx1">
                    <a:lumMod val="75000"/>
                    <a:lumOff val="25000"/>
                  </a:schemeClr>
                </a:solidFill>
                <a:latin typeface="+mn-ea"/>
              </a:rPr>
              <a:t>　 ○平成</a:t>
            </a:r>
            <a:r>
              <a:rPr lang="en-US" altLang="ja-JP" sz="1100" dirty="0">
                <a:solidFill>
                  <a:schemeClr val="tx1">
                    <a:lumMod val="75000"/>
                    <a:lumOff val="25000"/>
                  </a:schemeClr>
                </a:solidFill>
                <a:latin typeface="+mn-ea"/>
              </a:rPr>
              <a:t>31</a:t>
            </a:r>
            <a:r>
              <a:rPr lang="ja-JP" altLang="en-US" sz="1100" dirty="0">
                <a:solidFill>
                  <a:schemeClr val="tx1">
                    <a:lumMod val="75000"/>
                    <a:lumOff val="25000"/>
                  </a:schemeClr>
                </a:solidFill>
                <a:latin typeface="+mn-ea"/>
              </a:rPr>
              <a:t>年</a:t>
            </a:r>
            <a:r>
              <a:rPr lang="en-US" altLang="ja-JP" sz="1100" dirty="0">
                <a:solidFill>
                  <a:schemeClr val="tx1">
                    <a:lumMod val="75000"/>
                    <a:lumOff val="25000"/>
                  </a:schemeClr>
                </a:solidFill>
                <a:latin typeface="+mn-ea"/>
              </a:rPr>
              <a:t>4</a:t>
            </a:r>
            <a:r>
              <a:rPr lang="ja-JP" altLang="en-US" sz="1100" dirty="0">
                <a:solidFill>
                  <a:schemeClr val="tx1">
                    <a:lumMod val="75000"/>
                    <a:lumOff val="25000"/>
                  </a:schemeClr>
                </a:solidFill>
                <a:latin typeface="+mn-ea"/>
              </a:rPr>
              <a:t>月</a:t>
            </a:r>
            <a:r>
              <a:rPr lang="en-US" altLang="ja-JP" sz="1100" dirty="0">
                <a:solidFill>
                  <a:schemeClr val="tx1">
                    <a:lumMod val="75000"/>
                    <a:lumOff val="25000"/>
                  </a:schemeClr>
                </a:solidFill>
                <a:latin typeface="+mn-ea"/>
              </a:rPr>
              <a:t>1</a:t>
            </a:r>
            <a:r>
              <a:rPr lang="ja-JP" altLang="en-US" sz="1100" dirty="0">
                <a:solidFill>
                  <a:schemeClr val="tx1">
                    <a:lumMod val="75000"/>
                    <a:lumOff val="25000"/>
                  </a:schemeClr>
                </a:solidFill>
                <a:latin typeface="+mn-ea"/>
              </a:rPr>
              <a:t>日以降に釜石市に転入し、</a:t>
            </a:r>
            <a:r>
              <a:rPr lang="en-US" altLang="ja-JP" sz="1100" dirty="0">
                <a:solidFill>
                  <a:schemeClr val="tx1">
                    <a:lumMod val="75000"/>
                    <a:lumOff val="25000"/>
                  </a:schemeClr>
                </a:solidFill>
                <a:latin typeface="+mn-ea"/>
              </a:rPr>
              <a:t>1</a:t>
            </a:r>
            <a:r>
              <a:rPr lang="ja-JP" altLang="en-US" sz="1100" dirty="0">
                <a:solidFill>
                  <a:schemeClr val="tx1">
                    <a:lumMod val="75000"/>
                    <a:lumOff val="25000"/>
                  </a:schemeClr>
                </a:solidFill>
                <a:latin typeface="+mn-ea"/>
              </a:rPr>
              <a:t>年以内に申請すること</a:t>
            </a:r>
            <a:endParaRPr lang="en-US" altLang="ja-JP" sz="1100" dirty="0">
              <a:solidFill>
                <a:schemeClr val="tx1">
                  <a:lumMod val="75000"/>
                  <a:lumOff val="25000"/>
                </a:schemeClr>
              </a:solidFill>
              <a:latin typeface="+mn-ea"/>
            </a:endParaRPr>
          </a:p>
          <a:p>
            <a:r>
              <a:rPr kumimoji="1" lang="ja-JP" altLang="en-US" sz="1100" dirty="0">
                <a:solidFill>
                  <a:schemeClr val="tx1">
                    <a:lumMod val="75000"/>
                    <a:lumOff val="25000"/>
                  </a:schemeClr>
                </a:solidFill>
                <a:latin typeface="+mn-ea"/>
              </a:rPr>
              <a:t> 　○移住支援金の申請後、</a:t>
            </a:r>
            <a:r>
              <a:rPr kumimoji="1" lang="en-US" altLang="ja-JP" sz="1100" dirty="0">
                <a:solidFill>
                  <a:schemeClr val="tx1">
                    <a:lumMod val="75000"/>
                    <a:lumOff val="25000"/>
                  </a:schemeClr>
                </a:solidFill>
                <a:latin typeface="+mn-ea"/>
              </a:rPr>
              <a:t>5</a:t>
            </a:r>
            <a:r>
              <a:rPr kumimoji="1" lang="ja-JP" altLang="en-US" sz="1100" dirty="0">
                <a:solidFill>
                  <a:schemeClr val="tx1">
                    <a:lumMod val="75000"/>
                    <a:lumOff val="25000"/>
                  </a:schemeClr>
                </a:solidFill>
                <a:latin typeface="+mn-ea"/>
              </a:rPr>
              <a:t>年以上釜石市に住む意思がある</a:t>
            </a:r>
            <a:r>
              <a:rPr kumimoji="1" lang="ja-JP" altLang="en-US" sz="1100" dirty="0">
                <a:solidFill>
                  <a:schemeClr val="tx1">
                    <a:lumMod val="75000"/>
                    <a:lumOff val="25000"/>
                  </a:schemeClr>
                </a:solidFill>
              </a:rPr>
              <a:t>こと</a:t>
            </a:r>
            <a:r>
              <a:rPr kumimoji="1" lang="ja-JP" altLang="en-US" sz="1200" dirty="0">
                <a:solidFill>
                  <a:schemeClr val="tx1">
                    <a:lumMod val="75000"/>
                    <a:lumOff val="25000"/>
                  </a:schemeClr>
                </a:solidFill>
              </a:rPr>
              <a:t>　</a:t>
            </a:r>
            <a:endParaRPr kumimoji="1" lang="ja-JP" altLang="en-US" sz="900" dirty="0">
              <a:solidFill>
                <a:schemeClr val="tx1">
                  <a:lumMod val="75000"/>
                  <a:lumOff val="25000"/>
                </a:schemeClr>
              </a:solidFill>
            </a:endParaRPr>
          </a:p>
        </p:txBody>
      </p:sp>
      <p:sp>
        <p:nvSpPr>
          <p:cNvPr id="56" name="テキスト ボックス 5">
            <a:extLst>
              <a:ext uri="{FF2B5EF4-FFF2-40B4-BE49-F238E27FC236}">
                <a16:creationId xmlns:a16="http://schemas.microsoft.com/office/drawing/2014/main" id="{62E8F89D-C2EB-4055-BE7E-B3AB74F100B3}"/>
              </a:ext>
            </a:extLst>
          </p:cNvPr>
          <p:cNvSpPr txBox="1"/>
          <p:nvPr/>
        </p:nvSpPr>
        <p:spPr>
          <a:xfrm>
            <a:off x="243756" y="4441814"/>
            <a:ext cx="6333995" cy="110799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ja-JP" altLang="en-US" sz="1100" dirty="0"/>
              <a:t>　◆就業先が、移住支援金の対象として「シゴトバクラシバいわて」に掲載している求人</a:t>
            </a:r>
            <a:r>
              <a:rPr lang="ja-JP" altLang="en-US" sz="1100" dirty="0">
                <a:solidFill>
                  <a:schemeClr val="tx1">
                    <a:lumMod val="75000"/>
                    <a:lumOff val="25000"/>
                  </a:schemeClr>
                </a:solidFill>
              </a:rPr>
              <a:t>であり、</a:t>
            </a:r>
            <a:endParaRPr lang="en-US" altLang="ja-JP" sz="1100" dirty="0">
              <a:solidFill>
                <a:schemeClr val="tx1">
                  <a:lumMod val="75000"/>
                  <a:lumOff val="25000"/>
                </a:schemeClr>
              </a:solidFill>
            </a:endParaRPr>
          </a:p>
          <a:p>
            <a:r>
              <a:rPr lang="ja-JP" altLang="en-US" sz="1100" dirty="0">
                <a:solidFill>
                  <a:schemeClr val="tx1">
                    <a:lumMod val="75000"/>
                    <a:lumOff val="25000"/>
                  </a:schemeClr>
                </a:solidFill>
              </a:rPr>
              <a:t>　　　移住支援金の対象として掲載された日以降に、応募し、採用されたこと</a:t>
            </a:r>
          </a:p>
          <a:p>
            <a:r>
              <a:rPr lang="ja-JP" altLang="en-US" sz="1100" dirty="0">
                <a:solidFill>
                  <a:schemeClr val="tx1">
                    <a:lumMod val="75000"/>
                    <a:lumOff val="25000"/>
                  </a:schemeClr>
                </a:solidFill>
              </a:rPr>
              <a:t>　◆</a:t>
            </a:r>
            <a:r>
              <a:rPr lang="en-US" altLang="ja-JP" sz="1100" dirty="0">
                <a:solidFill>
                  <a:schemeClr val="tx1">
                    <a:lumMod val="75000"/>
                    <a:lumOff val="25000"/>
                  </a:schemeClr>
                </a:solidFill>
              </a:rPr>
              <a:t>3</a:t>
            </a:r>
            <a:r>
              <a:rPr lang="ja-JP" altLang="en-US" sz="1100" dirty="0">
                <a:solidFill>
                  <a:schemeClr val="tx1">
                    <a:lumMod val="75000"/>
                    <a:lumOff val="25000"/>
                  </a:schemeClr>
                </a:solidFill>
              </a:rPr>
              <a:t>親等以内の親族が代表者などの経営を担う職務を務めている企業等でないこと</a:t>
            </a:r>
          </a:p>
          <a:p>
            <a:r>
              <a:rPr lang="ja-JP" altLang="en-US" sz="1100" dirty="0">
                <a:solidFill>
                  <a:schemeClr val="tx1">
                    <a:lumMod val="75000"/>
                    <a:lumOff val="25000"/>
                  </a:schemeClr>
                </a:solidFill>
              </a:rPr>
              <a:t>　◆週</a:t>
            </a:r>
            <a:r>
              <a:rPr lang="en-US" altLang="ja-JP" sz="1100" dirty="0">
                <a:solidFill>
                  <a:schemeClr val="tx1">
                    <a:lumMod val="75000"/>
                    <a:lumOff val="25000"/>
                  </a:schemeClr>
                </a:solidFill>
              </a:rPr>
              <a:t>20</a:t>
            </a:r>
            <a:r>
              <a:rPr lang="ja-JP" altLang="en-US" sz="1100" dirty="0">
                <a:solidFill>
                  <a:schemeClr val="tx1">
                    <a:lumMod val="75000"/>
                    <a:lumOff val="25000"/>
                  </a:schemeClr>
                </a:solidFill>
              </a:rPr>
              <a:t>時間以上の無期雇用契約であること</a:t>
            </a:r>
          </a:p>
          <a:p>
            <a:r>
              <a:rPr lang="ja-JP" altLang="en-US" sz="1100" dirty="0">
                <a:solidFill>
                  <a:schemeClr val="tx1">
                    <a:lumMod val="75000"/>
                    <a:lumOff val="25000"/>
                  </a:schemeClr>
                </a:solidFill>
              </a:rPr>
              <a:t>　◆移住支援金の申請日から</a:t>
            </a:r>
            <a:r>
              <a:rPr lang="en-US" altLang="ja-JP" sz="1100" dirty="0">
                <a:solidFill>
                  <a:schemeClr val="tx1">
                    <a:lumMod val="75000"/>
                    <a:lumOff val="25000"/>
                  </a:schemeClr>
                </a:solidFill>
              </a:rPr>
              <a:t>5</a:t>
            </a:r>
            <a:r>
              <a:rPr lang="ja-JP" altLang="en-US" sz="1100" dirty="0">
                <a:solidFill>
                  <a:schemeClr val="tx1">
                    <a:lumMod val="75000"/>
                    <a:lumOff val="25000"/>
                  </a:schemeClr>
                </a:solidFill>
              </a:rPr>
              <a:t>年以上、継続して勤務する意思があること</a:t>
            </a:r>
          </a:p>
          <a:p>
            <a:r>
              <a:rPr lang="ja-JP" altLang="en-US" sz="1100" dirty="0">
                <a:solidFill>
                  <a:schemeClr val="tx1">
                    <a:lumMod val="75000"/>
                    <a:lumOff val="25000"/>
                  </a:schemeClr>
                </a:solidFill>
              </a:rPr>
              <a:t>　◆転勤、出向、出張、研修等による勤務地の変更ではなく、新規の雇用であること</a:t>
            </a:r>
            <a:endParaRPr lang="en-US" altLang="ja-JP" sz="1100" dirty="0">
              <a:solidFill>
                <a:schemeClr val="tx1">
                  <a:lumMod val="75000"/>
                  <a:lumOff val="25000"/>
                </a:schemeClr>
              </a:solidFill>
            </a:endParaRPr>
          </a:p>
        </p:txBody>
      </p:sp>
      <p:sp>
        <p:nvSpPr>
          <p:cNvPr id="11" name="正方形/長方形 10"/>
          <p:cNvSpPr/>
          <p:nvPr/>
        </p:nvSpPr>
        <p:spPr>
          <a:xfrm>
            <a:off x="188640" y="2237856"/>
            <a:ext cx="6602685" cy="1900821"/>
          </a:xfrm>
          <a:prstGeom prst="rect">
            <a:avLst/>
          </a:prstGeom>
          <a:no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ホームベース 51"/>
          <p:cNvSpPr/>
          <p:nvPr/>
        </p:nvSpPr>
        <p:spPr>
          <a:xfrm>
            <a:off x="188640" y="2122019"/>
            <a:ext cx="2225774" cy="237980"/>
          </a:xfrm>
          <a:prstGeom prst="homePlate">
            <a:avLst/>
          </a:prstGeom>
          <a:gradFill flip="none" rotWithShape="1">
            <a:gsLst>
              <a:gs pos="0">
                <a:schemeClr val="bg1"/>
              </a:gs>
              <a:gs pos="23000">
                <a:schemeClr val="accent1">
                  <a:lumMod val="89000"/>
                </a:schemeClr>
              </a:gs>
              <a:gs pos="27000">
                <a:schemeClr val="accent1">
                  <a:lumMod val="75000"/>
                </a:schemeClr>
              </a:gs>
              <a:gs pos="92000">
                <a:schemeClr val="accent2"/>
              </a:gs>
            </a:gsLst>
            <a:path path="circle">
              <a:fillToRect l="100000" t="100000"/>
            </a:path>
            <a:tileRect r="-100000" b="-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bg1"/>
                </a:solidFill>
              </a:rPr>
              <a:t>　①　移住元要件　</a:t>
            </a:r>
          </a:p>
        </p:txBody>
      </p:sp>
      <p:sp>
        <p:nvSpPr>
          <p:cNvPr id="60" name="正方形/長方形 59"/>
          <p:cNvSpPr/>
          <p:nvPr/>
        </p:nvSpPr>
        <p:spPr>
          <a:xfrm>
            <a:off x="315762" y="4337185"/>
            <a:ext cx="6364041" cy="1228845"/>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ホームベース 60"/>
          <p:cNvSpPr/>
          <p:nvPr/>
        </p:nvSpPr>
        <p:spPr>
          <a:xfrm>
            <a:off x="188640" y="4201792"/>
            <a:ext cx="2562758" cy="241938"/>
          </a:xfrm>
          <a:prstGeom prst="homePlat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bg1"/>
                </a:solidFill>
              </a:rPr>
              <a:t>　②－１</a:t>
            </a:r>
            <a:r>
              <a:rPr kumimoji="1" lang="ja-JP" altLang="en-US" sz="1200" dirty="0">
                <a:solidFill>
                  <a:schemeClr val="bg1"/>
                </a:solidFill>
              </a:rPr>
              <a:t>　対象法人へ就業</a:t>
            </a:r>
          </a:p>
        </p:txBody>
      </p:sp>
      <p:sp>
        <p:nvSpPr>
          <p:cNvPr id="70" name="テキスト ボックス 5">
            <a:extLst>
              <a:ext uri="{FF2B5EF4-FFF2-40B4-BE49-F238E27FC236}">
                <a16:creationId xmlns:a16="http://schemas.microsoft.com/office/drawing/2014/main" id="{62E8F89D-C2EB-4055-BE7E-B3AB74F100B3}"/>
              </a:ext>
            </a:extLst>
          </p:cNvPr>
          <p:cNvSpPr txBox="1"/>
          <p:nvPr/>
        </p:nvSpPr>
        <p:spPr>
          <a:xfrm>
            <a:off x="256769" y="5833854"/>
            <a:ext cx="6525582" cy="276999"/>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ja-JP" altLang="en-US" sz="1200" dirty="0">
                <a:solidFill>
                  <a:schemeClr val="tx1">
                    <a:lumMod val="75000"/>
                    <a:lumOff val="25000"/>
                  </a:schemeClr>
                </a:solidFill>
              </a:rPr>
              <a:t>　</a:t>
            </a:r>
            <a:r>
              <a:rPr lang="ja-JP" altLang="en-US" sz="1100" dirty="0">
                <a:solidFill>
                  <a:schemeClr val="tx1">
                    <a:lumMod val="75000"/>
                    <a:lumOff val="25000"/>
                  </a:schemeClr>
                </a:solidFill>
              </a:rPr>
              <a:t>◆</a:t>
            </a:r>
            <a:r>
              <a:rPr lang="ja-JP" altLang="en-US" sz="1200" dirty="0">
                <a:solidFill>
                  <a:schemeClr val="tx1">
                    <a:lumMod val="75000"/>
                    <a:lumOff val="25000"/>
                  </a:schemeClr>
                </a:solidFill>
              </a:rPr>
              <a:t>１年以内に起業支援金</a:t>
            </a:r>
            <a:r>
              <a:rPr lang="en-US" altLang="ja-JP" sz="800" dirty="0">
                <a:solidFill>
                  <a:srgbClr val="FF0066"/>
                </a:solidFill>
              </a:rPr>
              <a:t>※</a:t>
            </a:r>
            <a:r>
              <a:rPr lang="ja-JP" altLang="en-US" sz="1200" dirty="0">
                <a:solidFill>
                  <a:schemeClr val="tx1">
                    <a:lumMod val="75000"/>
                    <a:lumOff val="25000"/>
                  </a:schemeClr>
                </a:solidFill>
              </a:rPr>
              <a:t>の交付決定を受けていること　　</a:t>
            </a:r>
            <a:r>
              <a:rPr lang="en-US" altLang="ja-JP" sz="800" dirty="0">
                <a:solidFill>
                  <a:srgbClr val="FF0066"/>
                </a:solidFill>
              </a:rPr>
              <a:t>※</a:t>
            </a:r>
            <a:r>
              <a:rPr lang="ja-JP" altLang="en-US" sz="800" dirty="0">
                <a:solidFill>
                  <a:schemeClr val="tx1">
                    <a:lumMod val="75000"/>
                    <a:lumOff val="25000"/>
                  </a:schemeClr>
                </a:solidFill>
              </a:rPr>
              <a:t>岩手県のホームページ「岩手県　移住支援」で検索。</a:t>
            </a:r>
            <a:endParaRPr kumimoji="1" lang="ja-JP" altLang="en-US" sz="900" dirty="0">
              <a:solidFill>
                <a:schemeClr val="tx1">
                  <a:lumMod val="75000"/>
                  <a:lumOff val="25000"/>
                </a:schemeClr>
              </a:solidFill>
            </a:endParaRPr>
          </a:p>
        </p:txBody>
      </p:sp>
      <p:sp>
        <p:nvSpPr>
          <p:cNvPr id="71" name="正方形/長方形 70"/>
          <p:cNvSpPr/>
          <p:nvPr/>
        </p:nvSpPr>
        <p:spPr>
          <a:xfrm>
            <a:off x="315761" y="5726223"/>
            <a:ext cx="6366723" cy="414663"/>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ホームベース 71"/>
          <p:cNvSpPr/>
          <p:nvPr/>
        </p:nvSpPr>
        <p:spPr>
          <a:xfrm>
            <a:off x="195117" y="5618513"/>
            <a:ext cx="2562759" cy="241938"/>
          </a:xfrm>
          <a:prstGeom prst="homePlat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bg1"/>
                </a:solidFill>
              </a:rPr>
              <a:t>　②－２</a:t>
            </a:r>
            <a:r>
              <a:rPr kumimoji="1" lang="ja-JP" altLang="en-US" sz="1200" dirty="0">
                <a:solidFill>
                  <a:schemeClr val="bg1"/>
                </a:solidFill>
              </a:rPr>
              <a:t>　起業</a:t>
            </a:r>
          </a:p>
        </p:txBody>
      </p:sp>
      <p:cxnSp>
        <p:nvCxnSpPr>
          <p:cNvPr id="16" name="直線コネクタ 15"/>
          <p:cNvCxnSpPr/>
          <p:nvPr/>
        </p:nvCxnSpPr>
        <p:spPr>
          <a:xfrm>
            <a:off x="1340768" y="2039919"/>
            <a:ext cx="5517232" cy="0"/>
          </a:xfrm>
          <a:prstGeom prst="line">
            <a:avLst/>
          </a:prstGeom>
          <a:ln w="9525">
            <a:solidFill>
              <a:srgbClr val="FF0066"/>
            </a:solidFill>
          </a:ln>
        </p:spPr>
        <p:style>
          <a:lnRef idx="1">
            <a:schemeClr val="accent1"/>
          </a:lnRef>
          <a:fillRef idx="0">
            <a:schemeClr val="accent1"/>
          </a:fillRef>
          <a:effectRef idx="0">
            <a:schemeClr val="accent1"/>
          </a:effectRef>
          <a:fontRef idx="minor">
            <a:schemeClr val="tx1"/>
          </a:fontRef>
        </p:style>
      </p:cxnSp>
      <p:pic>
        <p:nvPicPr>
          <p:cNvPr id="1028" name="Picture 4" descr="東京タワーのイラスト"/>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0460" y="30294"/>
            <a:ext cx="685747" cy="930758"/>
          </a:xfrm>
          <a:prstGeom prst="rect">
            <a:avLst/>
          </a:prstGeom>
          <a:noFill/>
          <a:extLst>
            <a:ext uri="{909E8E84-426E-40DD-AFC4-6F175D3DCCD1}">
              <a14:hiddenFill xmlns:a14="http://schemas.microsoft.com/office/drawing/2010/main">
                <a:solidFill>
                  <a:srgbClr val="FFFFFF"/>
                </a:solidFill>
              </a14:hiddenFill>
            </a:ext>
          </a:extLst>
        </p:spPr>
      </p:pic>
      <p:sp>
        <p:nvSpPr>
          <p:cNvPr id="4" name="正方形/長方形 3">
            <a:extLst>
              <a:ext uri="{FF2B5EF4-FFF2-40B4-BE49-F238E27FC236}">
                <a16:creationId xmlns:a16="http://schemas.microsoft.com/office/drawing/2014/main" id="{AA85A87A-A434-46A7-B3BD-30D461B24D34}"/>
              </a:ext>
            </a:extLst>
          </p:cNvPr>
          <p:cNvSpPr/>
          <p:nvPr/>
        </p:nvSpPr>
        <p:spPr>
          <a:xfrm>
            <a:off x="1335881" y="3364866"/>
            <a:ext cx="216024" cy="954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a:extLst>
              <a:ext uri="{FF2B5EF4-FFF2-40B4-BE49-F238E27FC236}">
                <a16:creationId xmlns:a16="http://schemas.microsoft.com/office/drawing/2014/main" id="{823B7A66-BD0F-4A6F-8FC1-63350FB8E8FB}"/>
              </a:ext>
            </a:extLst>
          </p:cNvPr>
          <p:cNvSpPr/>
          <p:nvPr/>
        </p:nvSpPr>
        <p:spPr>
          <a:xfrm>
            <a:off x="1551905" y="3364866"/>
            <a:ext cx="216024" cy="954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a:extLst>
              <a:ext uri="{FF2B5EF4-FFF2-40B4-BE49-F238E27FC236}">
                <a16:creationId xmlns:a16="http://schemas.microsoft.com/office/drawing/2014/main" id="{FC4676B2-309F-44BA-83C8-FFA6FA7C9A31}"/>
              </a:ext>
            </a:extLst>
          </p:cNvPr>
          <p:cNvSpPr/>
          <p:nvPr/>
        </p:nvSpPr>
        <p:spPr>
          <a:xfrm>
            <a:off x="1767929" y="3364866"/>
            <a:ext cx="216024" cy="954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a:extLst>
              <a:ext uri="{FF2B5EF4-FFF2-40B4-BE49-F238E27FC236}">
                <a16:creationId xmlns:a16="http://schemas.microsoft.com/office/drawing/2014/main" id="{6985A221-78B0-42CA-A524-B144BCB7D89E}"/>
              </a:ext>
            </a:extLst>
          </p:cNvPr>
          <p:cNvSpPr/>
          <p:nvPr/>
        </p:nvSpPr>
        <p:spPr>
          <a:xfrm>
            <a:off x="1983953" y="3364866"/>
            <a:ext cx="216024" cy="954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a:extLst>
              <a:ext uri="{FF2B5EF4-FFF2-40B4-BE49-F238E27FC236}">
                <a16:creationId xmlns:a16="http://schemas.microsoft.com/office/drawing/2014/main" id="{5CA47DD4-64E4-4DFC-A7BF-FF2AAD4E759B}"/>
              </a:ext>
            </a:extLst>
          </p:cNvPr>
          <p:cNvSpPr/>
          <p:nvPr/>
        </p:nvSpPr>
        <p:spPr>
          <a:xfrm>
            <a:off x="2199977" y="3364866"/>
            <a:ext cx="216024" cy="954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id="{A4C7ACE0-5777-4B21-93D3-EDF768FB409D}"/>
              </a:ext>
            </a:extLst>
          </p:cNvPr>
          <p:cNvSpPr/>
          <p:nvPr/>
        </p:nvSpPr>
        <p:spPr>
          <a:xfrm>
            <a:off x="2416001" y="3364866"/>
            <a:ext cx="216024" cy="9544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a:extLst>
              <a:ext uri="{FF2B5EF4-FFF2-40B4-BE49-F238E27FC236}">
                <a16:creationId xmlns:a16="http://schemas.microsoft.com/office/drawing/2014/main" id="{8D00A2E3-8309-4549-AFAE-0D1D1093958A}"/>
              </a:ext>
            </a:extLst>
          </p:cNvPr>
          <p:cNvSpPr/>
          <p:nvPr/>
        </p:nvSpPr>
        <p:spPr>
          <a:xfrm>
            <a:off x="2632025" y="3364866"/>
            <a:ext cx="216024" cy="9544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a:extLst>
              <a:ext uri="{FF2B5EF4-FFF2-40B4-BE49-F238E27FC236}">
                <a16:creationId xmlns:a16="http://schemas.microsoft.com/office/drawing/2014/main" id="{C5539E28-7A4D-4C4E-907C-95A842537299}"/>
              </a:ext>
            </a:extLst>
          </p:cNvPr>
          <p:cNvSpPr/>
          <p:nvPr/>
        </p:nvSpPr>
        <p:spPr>
          <a:xfrm>
            <a:off x="2848049" y="3364866"/>
            <a:ext cx="216024" cy="9544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a:extLst>
              <a:ext uri="{FF2B5EF4-FFF2-40B4-BE49-F238E27FC236}">
                <a16:creationId xmlns:a16="http://schemas.microsoft.com/office/drawing/2014/main" id="{FD4688FE-0C53-42C9-AAB6-821BDD7B5929}"/>
              </a:ext>
            </a:extLst>
          </p:cNvPr>
          <p:cNvSpPr/>
          <p:nvPr/>
        </p:nvSpPr>
        <p:spPr>
          <a:xfrm>
            <a:off x="3064073" y="3364866"/>
            <a:ext cx="216024" cy="9544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a:extLst>
              <a:ext uri="{FF2B5EF4-FFF2-40B4-BE49-F238E27FC236}">
                <a16:creationId xmlns:a16="http://schemas.microsoft.com/office/drawing/2014/main" id="{6BA57BFF-C4B0-4315-BDD6-6C2BD61E912B}"/>
              </a:ext>
            </a:extLst>
          </p:cNvPr>
          <p:cNvSpPr/>
          <p:nvPr/>
        </p:nvSpPr>
        <p:spPr>
          <a:xfrm>
            <a:off x="3280097" y="3364866"/>
            <a:ext cx="216024" cy="9544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a:extLst>
              <a:ext uri="{FF2B5EF4-FFF2-40B4-BE49-F238E27FC236}">
                <a16:creationId xmlns:a16="http://schemas.microsoft.com/office/drawing/2014/main" id="{C8CBB748-423A-417A-88FD-41BB7C9209A1}"/>
              </a:ext>
            </a:extLst>
          </p:cNvPr>
          <p:cNvSpPr/>
          <p:nvPr/>
        </p:nvSpPr>
        <p:spPr>
          <a:xfrm>
            <a:off x="1335956" y="3518439"/>
            <a:ext cx="216024" cy="9544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a:extLst>
              <a:ext uri="{FF2B5EF4-FFF2-40B4-BE49-F238E27FC236}">
                <a16:creationId xmlns:a16="http://schemas.microsoft.com/office/drawing/2014/main" id="{782093F3-3D48-4FFE-B82D-47AE337C2742}"/>
              </a:ext>
            </a:extLst>
          </p:cNvPr>
          <p:cNvSpPr/>
          <p:nvPr/>
        </p:nvSpPr>
        <p:spPr>
          <a:xfrm>
            <a:off x="1551980" y="3518439"/>
            <a:ext cx="216024" cy="9544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a:extLst>
              <a:ext uri="{FF2B5EF4-FFF2-40B4-BE49-F238E27FC236}">
                <a16:creationId xmlns:a16="http://schemas.microsoft.com/office/drawing/2014/main" id="{BFF014B5-4F89-40FD-9594-910A5DF600A0}"/>
              </a:ext>
            </a:extLst>
          </p:cNvPr>
          <p:cNvSpPr/>
          <p:nvPr/>
        </p:nvSpPr>
        <p:spPr>
          <a:xfrm>
            <a:off x="1768004" y="3518439"/>
            <a:ext cx="216024" cy="9544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正方形/長方形 44">
            <a:extLst>
              <a:ext uri="{FF2B5EF4-FFF2-40B4-BE49-F238E27FC236}">
                <a16:creationId xmlns:a16="http://schemas.microsoft.com/office/drawing/2014/main" id="{411D5E04-D061-4F69-92E6-5525A78BABDB}"/>
              </a:ext>
            </a:extLst>
          </p:cNvPr>
          <p:cNvSpPr/>
          <p:nvPr/>
        </p:nvSpPr>
        <p:spPr>
          <a:xfrm>
            <a:off x="1984028" y="3518439"/>
            <a:ext cx="216024" cy="9544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a:extLst>
              <a:ext uri="{FF2B5EF4-FFF2-40B4-BE49-F238E27FC236}">
                <a16:creationId xmlns:a16="http://schemas.microsoft.com/office/drawing/2014/main" id="{C2F9CE73-0581-4021-A974-ADE0F87877E3}"/>
              </a:ext>
            </a:extLst>
          </p:cNvPr>
          <p:cNvSpPr/>
          <p:nvPr/>
        </p:nvSpPr>
        <p:spPr>
          <a:xfrm>
            <a:off x="2200052" y="3518439"/>
            <a:ext cx="216024" cy="9544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a:extLst>
              <a:ext uri="{FF2B5EF4-FFF2-40B4-BE49-F238E27FC236}">
                <a16:creationId xmlns:a16="http://schemas.microsoft.com/office/drawing/2014/main" id="{729F127C-75FF-4488-BAFF-3153503AD4C1}"/>
              </a:ext>
            </a:extLst>
          </p:cNvPr>
          <p:cNvSpPr/>
          <p:nvPr/>
        </p:nvSpPr>
        <p:spPr>
          <a:xfrm>
            <a:off x="2416076" y="3518439"/>
            <a:ext cx="216024" cy="9544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正方形/長方形 47">
            <a:extLst>
              <a:ext uri="{FF2B5EF4-FFF2-40B4-BE49-F238E27FC236}">
                <a16:creationId xmlns:a16="http://schemas.microsoft.com/office/drawing/2014/main" id="{E0546D2C-0C3F-4EA7-AA88-CE63B7E40FA3}"/>
              </a:ext>
            </a:extLst>
          </p:cNvPr>
          <p:cNvSpPr/>
          <p:nvPr/>
        </p:nvSpPr>
        <p:spPr>
          <a:xfrm>
            <a:off x="2632100" y="3518439"/>
            <a:ext cx="216024" cy="9544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正方形/長方形 49">
            <a:extLst>
              <a:ext uri="{FF2B5EF4-FFF2-40B4-BE49-F238E27FC236}">
                <a16:creationId xmlns:a16="http://schemas.microsoft.com/office/drawing/2014/main" id="{AB483361-7F3B-4B39-96DC-4F06B63C4378}"/>
              </a:ext>
            </a:extLst>
          </p:cNvPr>
          <p:cNvSpPr/>
          <p:nvPr/>
        </p:nvSpPr>
        <p:spPr>
          <a:xfrm>
            <a:off x="2848124" y="3518439"/>
            <a:ext cx="216024" cy="9544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正方形/長方形 50">
            <a:extLst>
              <a:ext uri="{FF2B5EF4-FFF2-40B4-BE49-F238E27FC236}">
                <a16:creationId xmlns:a16="http://schemas.microsoft.com/office/drawing/2014/main" id="{8E71C34E-9BEA-4742-8A48-AF6AB3B0F095}"/>
              </a:ext>
            </a:extLst>
          </p:cNvPr>
          <p:cNvSpPr/>
          <p:nvPr/>
        </p:nvSpPr>
        <p:spPr>
          <a:xfrm>
            <a:off x="3064148" y="3518439"/>
            <a:ext cx="216024" cy="9544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正方形/長方形 53">
            <a:extLst>
              <a:ext uri="{FF2B5EF4-FFF2-40B4-BE49-F238E27FC236}">
                <a16:creationId xmlns:a16="http://schemas.microsoft.com/office/drawing/2014/main" id="{C349E736-AD22-40A3-8DFF-2DFEB44F1DC9}"/>
              </a:ext>
            </a:extLst>
          </p:cNvPr>
          <p:cNvSpPr/>
          <p:nvPr/>
        </p:nvSpPr>
        <p:spPr>
          <a:xfrm>
            <a:off x="3280172" y="3518439"/>
            <a:ext cx="216024" cy="954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a:extLst>
              <a:ext uri="{FF2B5EF4-FFF2-40B4-BE49-F238E27FC236}">
                <a16:creationId xmlns:a16="http://schemas.microsoft.com/office/drawing/2014/main" id="{16CE5D98-83F5-4A58-9F9E-4BA6CD26496D}"/>
              </a:ext>
            </a:extLst>
          </p:cNvPr>
          <p:cNvSpPr/>
          <p:nvPr/>
        </p:nvSpPr>
        <p:spPr>
          <a:xfrm>
            <a:off x="1334294" y="3690300"/>
            <a:ext cx="216024" cy="95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正方形/長方形 58">
            <a:extLst>
              <a:ext uri="{FF2B5EF4-FFF2-40B4-BE49-F238E27FC236}">
                <a16:creationId xmlns:a16="http://schemas.microsoft.com/office/drawing/2014/main" id="{EBCF03FB-C10F-462B-B387-FA5D5E23D374}"/>
              </a:ext>
            </a:extLst>
          </p:cNvPr>
          <p:cNvSpPr/>
          <p:nvPr/>
        </p:nvSpPr>
        <p:spPr>
          <a:xfrm>
            <a:off x="1550318" y="3690300"/>
            <a:ext cx="216024" cy="95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正方形/長方形 61">
            <a:extLst>
              <a:ext uri="{FF2B5EF4-FFF2-40B4-BE49-F238E27FC236}">
                <a16:creationId xmlns:a16="http://schemas.microsoft.com/office/drawing/2014/main" id="{3210B19D-0A2E-4DE1-A906-3D94CCF14D49}"/>
              </a:ext>
            </a:extLst>
          </p:cNvPr>
          <p:cNvSpPr/>
          <p:nvPr/>
        </p:nvSpPr>
        <p:spPr>
          <a:xfrm>
            <a:off x="1766342" y="3690300"/>
            <a:ext cx="216024" cy="9544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正方形/長方形 62">
            <a:extLst>
              <a:ext uri="{FF2B5EF4-FFF2-40B4-BE49-F238E27FC236}">
                <a16:creationId xmlns:a16="http://schemas.microsoft.com/office/drawing/2014/main" id="{788BDF3B-5D59-498E-8C6F-79C6EBBA7157}"/>
              </a:ext>
            </a:extLst>
          </p:cNvPr>
          <p:cNvSpPr/>
          <p:nvPr/>
        </p:nvSpPr>
        <p:spPr>
          <a:xfrm>
            <a:off x="1982366" y="3690300"/>
            <a:ext cx="216024" cy="9544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正方形/長方形 68">
            <a:extLst>
              <a:ext uri="{FF2B5EF4-FFF2-40B4-BE49-F238E27FC236}">
                <a16:creationId xmlns:a16="http://schemas.microsoft.com/office/drawing/2014/main" id="{911EC898-08D0-4B4B-BC77-769815D3FD04}"/>
              </a:ext>
            </a:extLst>
          </p:cNvPr>
          <p:cNvSpPr/>
          <p:nvPr/>
        </p:nvSpPr>
        <p:spPr>
          <a:xfrm>
            <a:off x="2198390" y="3690300"/>
            <a:ext cx="216024" cy="954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正方形/長方形 72">
            <a:extLst>
              <a:ext uri="{FF2B5EF4-FFF2-40B4-BE49-F238E27FC236}">
                <a16:creationId xmlns:a16="http://schemas.microsoft.com/office/drawing/2014/main" id="{1BE7F6BD-E4F8-4C23-BE2D-9D6FAC8D1B2A}"/>
              </a:ext>
            </a:extLst>
          </p:cNvPr>
          <p:cNvSpPr/>
          <p:nvPr/>
        </p:nvSpPr>
        <p:spPr>
          <a:xfrm>
            <a:off x="2414414" y="3690300"/>
            <a:ext cx="216024" cy="954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正方形/長方形 73">
            <a:extLst>
              <a:ext uri="{FF2B5EF4-FFF2-40B4-BE49-F238E27FC236}">
                <a16:creationId xmlns:a16="http://schemas.microsoft.com/office/drawing/2014/main" id="{2C588AD8-3B07-4D40-890F-3C09D718DC4D}"/>
              </a:ext>
            </a:extLst>
          </p:cNvPr>
          <p:cNvSpPr/>
          <p:nvPr/>
        </p:nvSpPr>
        <p:spPr>
          <a:xfrm>
            <a:off x="2630438" y="3690300"/>
            <a:ext cx="216024" cy="9544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正方形/長方形 74">
            <a:extLst>
              <a:ext uri="{FF2B5EF4-FFF2-40B4-BE49-F238E27FC236}">
                <a16:creationId xmlns:a16="http://schemas.microsoft.com/office/drawing/2014/main" id="{808CC239-C21C-403C-B880-9E516CF899D9}"/>
              </a:ext>
            </a:extLst>
          </p:cNvPr>
          <p:cNvSpPr/>
          <p:nvPr/>
        </p:nvSpPr>
        <p:spPr>
          <a:xfrm>
            <a:off x="2846462" y="3690300"/>
            <a:ext cx="216024" cy="9544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正方形/長方形 75">
            <a:extLst>
              <a:ext uri="{FF2B5EF4-FFF2-40B4-BE49-F238E27FC236}">
                <a16:creationId xmlns:a16="http://schemas.microsoft.com/office/drawing/2014/main" id="{596D9038-5974-4549-BC81-3BFE282C0884}"/>
              </a:ext>
            </a:extLst>
          </p:cNvPr>
          <p:cNvSpPr/>
          <p:nvPr/>
        </p:nvSpPr>
        <p:spPr>
          <a:xfrm>
            <a:off x="3062486" y="3690300"/>
            <a:ext cx="216024" cy="95440"/>
          </a:xfrm>
          <a:prstGeom prst="rect">
            <a:avLst/>
          </a:prstGeom>
          <a:solidFill>
            <a:schemeClr val="accent5">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正方形/長方形 76">
            <a:extLst>
              <a:ext uri="{FF2B5EF4-FFF2-40B4-BE49-F238E27FC236}">
                <a16:creationId xmlns:a16="http://schemas.microsoft.com/office/drawing/2014/main" id="{A0F29506-120E-4A67-BC9E-5F442779DC89}"/>
              </a:ext>
            </a:extLst>
          </p:cNvPr>
          <p:cNvSpPr/>
          <p:nvPr/>
        </p:nvSpPr>
        <p:spPr>
          <a:xfrm>
            <a:off x="3278510" y="3690300"/>
            <a:ext cx="216024" cy="9544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テキスト ボックス 5">
            <a:extLst>
              <a:ext uri="{FF2B5EF4-FFF2-40B4-BE49-F238E27FC236}">
                <a16:creationId xmlns:a16="http://schemas.microsoft.com/office/drawing/2014/main" id="{0CB1995F-D9CB-4DEF-AB75-BFFB59111EB1}"/>
              </a:ext>
            </a:extLst>
          </p:cNvPr>
          <p:cNvSpPr txBox="1"/>
          <p:nvPr/>
        </p:nvSpPr>
        <p:spPr>
          <a:xfrm>
            <a:off x="3506999" y="3312609"/>
            <a:ext cx="3325769" cy="20005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ja-JP" altLang="en-US" sz="700" dirty="0">
                <a:solidFill>
                  <a:schemeClr val="tx1">
                    <a:lumMod val="75000"/>
                    <a:lumOff val="25000"/>
                  </a:schemeClr>
                </a:solidFill>
              </a:rPr>
              <a:t>直近</a:t>
            </a:r>
            <a:r>
              <a:rPr lang="en-US" altLang="ja-JP" sz="700" dirty="0">
                <a:solidFill>
                  <a:schemeClr val="tx1">
                    <a:lumMod val="75000"/>
                    <a:lumOff val="25000"/>
                  </a:schemeClr>
                </a:solidFill>
              </a:rPr>
              <a:t>1</a:t>
            </a:r>
            <a:r>
              <a:rPr lang="ja-JP" altLang="en-US" sz="700" dirty="0">
                <a:solidFill>
                  <a:schemeClr val="tx1">
                    <a:lumMod val="75000"/>
                    <a:lumOff val="25000"/>
                  </a:schemeClr>
                </a:solidFill>
              </a:rPr>
              <a:t>年間を含む通算</a:t>
            </a:r>
            <a:r>
              <a:rPr lang="en-US" altLang="ja-JP" sz="700" dirty="0">
                <a:solidFill>
                  <a:schemeClr val="tx1">
                    <a:lumMod val="75000"/>
                    <a:lumOff val="25000"/>
                  </a:schemeClr>
                </a:solidFill>
              </a:rPr>
              <a:t>5</a:t>
            </a:r>
            <a:r>
              <a:rPr lang="ja-JP" altLang="en-US" sz="700" dirty="0">
                <a:solidFill>
                  <a:schemeClr val="tx1">
                    <a:lumMod val="75000"/>
                    <a:lumOff val="25000"/>
                  </a:schemeClr>
                </a:solidFill>
              </a:rPr>
              <a:t>年以上東京</a:t>
            </a:r>
            <a:r>
              <a:rPr lang="en-US" altLang="ja-JP" sz="700" dirty="0">
                <a:solidFill>
                  <a:schemeClr val="tx1">
                    <a:lumMod val="75000"/>
                    <a:lumOff val="25000"/>
                  </a:schemeClr>
                </a:solidFill>
              </a:rPr>
              <a:t>23</a:t>
            </a:r>
            <a:r>
              <a:rPr lang="ja-JP" altLang="en-US" sz="700" dirty="0">
                <a:solidFill>
                  <a:schemeClr val="tx1">
                    <a:lumMod val="75000"/>
                    <a:lumOff val="25000"/>
                  </a:schemeClr>
                </a:solidFill>
              </a:rPr>
              <a:t>区のため、対象○</a:t>
            </a:r>
            <a:r>
              <a:rPr kumimoji="1" lang="ja-JP" altLang="en-US" sz="700" b="1" dirty="0">
                <a:solidFill>
                  <a:schemeClr val="tx1">
                    <a:lumMod val="75000"/>
                    <a:lumOff val="25000"/>
                  </a:schemeClr>
                </a:solidFill>
              </a:rPr>
              <a:t>　</a:t>
            </a:r>
            <a:endParaRPr kumimoji="1" lang="ja-JP" altLang="en-US" sz="300" b="1" dirty="0">
              <a:solidFill>
                <a:schemeClr val="tx1">
                  <a:lumMod val="75000"/>
                  <a:lumOff val="25000"/>
                </a:schemeClr>
              </a:solidFill>
            </a:endParaRPr>
          </a:p>
        </p:txBody>
      </p:sp>
      <p:sp>
        <p:nvSpPr>
          <p:cNvPr id="95" name="テキスト ボックス 5">
            <a:extLst>
              <a:ext uri="{FF2B5EF4-FFF2-40B4-BE49-F238E27FC236}">
                <a16:creationId xmlns:a16="http://schemas.microsoft.com/office/drawing/2014/main" id="{1AE089A3-78B7-425D-9093-A107F9246885}"/>
              </a:ext>
            </a:extLst>
          </p:cNvPr>
          <p:cNvSpPr txBox="1"/>
          <p:nvPr/>
        </p:nvSpPr>
        <p:spPr>
          <a:xfrm>
            <a:off x="3500282" y="3467076"/>
            <a:ext cx="3325769" cy="20005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ja-JP" altLang="en-US" sz="700" dirty="0">
                <a:solidFill>
                  <a:schemeClr val="tx1">
                    <a:lumMod val="75000"/>
                    <a:lumOff val="25000"/>
                  </a:schemeClr>
                </a:solidFill>
              </a:rPr>
              <a:t>通算</a:t>
            </a:r>
            <a:r>
              <a:rPr lang="en-US" altLang="ja-JP" sz="700" dirty="0">
                <a:solidFill>
                  <a:schemeClr val="tx1">
                    <a:lumMod val="75000"/>
                    <a:lumOff val="25000"/>
                  </a:schemeClr>
                </a:solidFill>
              </a:rPr>
              <a:t>5</a:t>
            </a:r>
            <a:r>
              <a:rPr lang="ja-JP" altLang="en-US" sz="700" dirty="0">
                <a:solidFill>
                  <a:schemeClr val="tx1">
                    <a:lumMod val="75000"/>
                    <a:lumOff val="25000"/>
                  </a:schemeClr>
                </a:solidFill>
              </a:rPr>
              <a:t>年以上東京</a:t>
            </a:r>
            <a:r>
              <a:rPr lang="en-US" altLang="ja-JP" sz="700" dirty="0">
                <a:solidFill>
                  <a:schemeClr val="tx1">
                    <a:lumMod val="75000"/>
                    <a:lumOff val="25000"/>
                  </a:schemeClr>
                </a:solidFill>
              </a:rPr>
              <a:t>23</a:t>
            </a:r>
            <a:r>
              <a:rPr lang="ja-JP" altLang="en-US" sz="700" dirty="0">
                <a:solidFill>
                  <a:schemeClr val="tx1">
                    <a:lumMod val="75000"/>
                    <a:lumOff val="25000"/>
                  </a:schemeClr>
                </a:solidFill>
              </a:rPr>
              <a:t>区だが、転入もとが東京</a:t>
            </a:r>
            <a:r>
              <a:rPr lang="en-US" altLang="ja-JP" sz="700" dirty="0">
                <a:solidFill>
                  <a:schemeClr val="tx1">
                    <a:lumMod val="75000"/>
                    <a:lumOff val="25000"/>
                  </a:schemeClr>
                </a:solidFill>
              </a:rPr>
              <a:t>23</a:t>
            </a:r>
            <a:r>
              <a:rPr lang="ja-JP" altLang="en-US" sz="700" dirty="0">
                <a:solidFill>
                  <a:schemeClr val="tx1">
                    <a:lumMod val="75000"/>
                    <a:lumOff val="25000"/>
                  </a:schemeClr>
                </a:solidFill>
              </a:rPr>
              <a:t>区でないため、対象外</a:t>
            </a:r>
            <a:r>
              <a:rPr lang="en-US" altLang="ja-JP" sz="700" dirty="0">
                <a:solidFill>
                  <a:schemeClr val="tx1">
                    <a:lumMod val="75000"/>
                    <a:lumOff val="25000"/>
                  </a:schemeClr>
                </a:solidFill>
              </a:rPr>
              <a:t>×</a:t>
            </a:r>
            <a:r>
              <a:rPr kumimoji="1" lang="ja-JP" altLang="en-US" sz="700" b="1" dirty="0">
                <a:solidFill>
                  <a:schemeClr val="tx1">
                    <a:lumMod val="75000"/>
                    <a:lumOff val="25000"/>
                  </a:schemeClr>
                </a:solidFill>
              </a:rPr>
              <a:t>　</a:t>
            </a:r>
            <a:endParaRPr kumimoji="1" lang="ja-JP" altLang="en-US" sz="300" b="1" dirty="0">
              <a:solidFill>
                <a:schemeClr val="tx1">
                  <a:lumMod val="75000"/>
                  <a:lumOff val="25000"/>
                </a:schemeClr>
              </a:solidFill>
            </a:endParaRPr>
          </a:p>
        </p:txBody>
      </p:sp>
      <p:sp>
        <p:nvSpPr>
          <p:cNvPr id="107" name="テキスト ボックス 5">
            <a:extLst>
              <a:ext uri="{FF2B5EF4-FFF2-40B4-BE49-F238E27FC236}">
                <a16:creationId xmlns:a16="http://schemas.microsoft.com/office/drawing/2014/main" id="{4C1CD875-C241-49EC-89F8-F7D0137E696E}"/>
              </a:ext>
            </a:extLst>
          </p:cNvPr>
          <p:cNvSpPr txBox="1"/>
          <p:nvPr/>
        </p:nvSpPr>
        <p:spPr>
          <a:xfrm>
            <a:off x="3502199" y="3639418"/>
            <a:ext cx="3325769" cy="20005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ja-JP" altLang="en-US" sz="700" dirty="0">
                <a:solidFill>
                  <a:schemeClr val="tx1">
                    <a:lumMod val="75000"/>
                    <a:lumOff val="25000"/>
                  </a:schemeClr>
                </a:solidFill>
              </a:rPr>
              <a:t>直近</a:t>
            </a:r>
            <a:r>
              <a:rPr lang="en-US" altLang="ja-JP" sz="700" dirty="0">
                <a:solidFill>
                  <a:schemeClr val="tx1">
                    <a:lumMod val="75000"/>
                    <a:lumOff val="25000"/>
                  </a:schemeClr>
                </a:solidFill>
              </a:rPr>
              <a:t>1</a:t>
            </a:r>
            <a:r>
              <a:rPr lang="ja-JP" altLang="en-US" sz="700" dirty="0">
                <a:solidFill>
                  <a:schemeClr val="tx1">
                    <a:lumMod val="75000"/>
                    <a:lumOff val="25000"/>
                  </a:schemeClr>
                </a:solidFill>
              </a:rPr>
              <a:t>年間を含む通算</a:t>
            </a:r>
            <a:r>
              <a:rPr lang="en-US" altLang="ja-JP" sz="700" dirty="0">
                <a:solidFill>
                  <a:schemeClr val="tx1">
                    <a:lumMod val="75000"/>
                    <a:lumOff val="25000"/>
                  </a:schemeClr>
                </a:solidFill>
              </a:rPr>
              <a:t>5</a:t>
            </a:r>
            <a:r>
              <a:rPr lang="ja-JP" altLang="en-US" sz="700" dirty="0">
                <a:solidFill>
                  <a:schemeClr val="tx1">
                    <a:lumMod val="75000"/>
                    <a:lumOff val="25000"/>
                  </a:schemeClr>
                </a:solidFill>
              </a:rPr>
              <a:t>年以上東京</a:t>
            </a:r>
            <a:r>
              <a:rPr lang="en-US" altLang="ja-JP" sz="700" dirty="0">
                <a:solidFill>
                  <a:schemeClr val="tx1">
                    <a:lumMod val="75000"/>
                    <a:lumOff val="25000"/>
                  </a:schemeClr>
                </a:solidFill>
              </a:rPr>
              <a:t>23</a:t>
            </a:r>
            <a:r>
              <a:rPr lang="ja-JP" altLang="en-US" sz="700" dirty="0">
                <a:solidFill>
                  <a:schemeClr val="tx1">
                    <a:lumMod val="75000"/>
                    <a:lumOff val="25000"/>
                  </a:schemeClr>
                </a:solidFill>
              </a:rPr>
              <a:t>区のため、対象○　</a:t>
            </a:r>
            <a:r>
              <a:rPr lang="en-US" altLang="ja-JP" sz="700" dirty="0">
                <a:solidFill>
                  <a:schemeClr val="tx1">
                    <a:lumMod val="75000"/>
                    <a:lumOff val="25000"/>
                  </a:schemeClr>
                </a:solidFill>
              </a:rPr>
              <a:t>※</a:t>
            </a:r>
            <a:r>
              <a:rPr lang="ja-JP" altLang="en-US" sz="700" dirty="0">
                <a:solidFill>
                  <a:schemeClr val="tx1">
                    <a:lumMod val="75000"/>
                    <a:lumOff val="25000"/>
                  </a:schemeClr>
                </a:solidFill>
              </a:rPr>
              <a:t>連続していなくてもよし</a:t>
            </a:r>
            <a:r>
              <a:rPr kumimoji="1" lang="ja-JP" altLang="en-US" sz="700" b="1" dirty="0">
                <a:solidFill>
                  <a:schemeClr val="tx1">
                    <a:lumMod val="75000"/>
                    <a:lumOff val="25000"/>
                  </a:schemeClr>
                </a:solidFill>
              </a:rPr>
              <a:t>　</a:t>
            </a:r>
            <a:endParaRPr kumimoji="1" lang="ja-JP" altLang="en-US" sz="300" b="1" dirty="0">
              <a:solidFill>
                <a:schemeClr val="tx1">
                  <a:lumMod val="75000"/>
                  <a:lumOff val="25000"/>
                </a:schemeClr>
              </a:solidFill>
            </a:endParaRPr>
          </a:p>
        </p:txBody>
      </p:sp>
      <p:sp>
        <p:nvSpPr>
          <p:cNvPr id="109" name="テキスト ボックス 5">
            <a:extLst>
              <a:ext uri="{FF2B5EF4-FFF2-40B4-BE49-F238E27FC236}">
                <a16:creationId xmlns:a16="http://schemas.microsoft.com/office/drawing/2014/main" id="{EFFB2EB3-FEB1-4AB9-858B-5AD863A9CB89}"/>
              </a:ext>
            </a:extLst>
          </p:cNvPr>
          <p:cNvSpPr txBox="1"/>
          <p:nvPr/>
        </p:nvSpPr>
        <p:spPr>
          <a:xfrm>
            <a:off x="1206076" y="3203848"/>
            <a:ext cx="2587853" cy="18466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sz="600" dirty="0">
                <a:solidFill>
                  <a:schemeClr val="tx1">
                    <a:lumMod val="75000"/>
                    <a:lumOff val="25000"/>
                  </a:schemeClr>
                </a:solidFill>
              </a:rPr>
              <a:t>10</a:t>
            </a:r>
            <a:r>
              <a:rPr lang="ja-JP" altLang="en-US" sz="600" dirty="0">
                <a:solidFill>
                  <a:schemeClr val="tx1">
                    <a:lumMod val="75000"/>
                    <a:lumOff val="25000"/>
                  </a:schemeClr>
                </a:solidFill>
              </a:rPr>
              <a:t>年前　　</a:t>
            </a:r>
            <a:r>
              <a:rPr lang="en-US" altLang="ja-JP" sz="600" dirty="0">
                <a:solidFill>
                  <a:schemeClr val="tx1">
                    <a:lumMod val="75000"/>
                    <a:lumOff val="25000"/>
                  </a:schemeClr>
                </a:solidFill>
              </a:rPr>
              <a:t>9</a:t>
            </a:r>
            <a:r>
              <a:rPr lang="ja-JP" altLang="en-US" sz="600" dirty="0">
                <a:solidFill>
                  <a:schemeClr val="tx1">
                    <a:lumMod val="75000"/>
                    <a:lumOff val="25000"/>
                  </a:schemeClr>
                </a:solidFill>
              </a:rPr>
              <a:t>　　　　</a:t>
            </a:r>
            <a:r>
              <a:rPr lang="en-US" altLang="ja-JP" sz="600" dirty="0">
                <a:solidFill>
                  <a:schemeClr val="tx1">
                    <a:lumMod val="75000"/>
                    <a:lumOff val="25000"/>
                  </a:schemeClr>
                </a:solidFill>
              </a:rPr>
              <a:t>8</a:t>
            </a:r>
            <a:r>
              <a:rPr lang="ja-JP" altLang="en-US" sz="600" dirty="0">
                <a:solidFill>
                  <a:schemeClr val="tx1">
                    <a:lumMod val="75000"/>
                    <a:lumOff val="25000"/>
                  </a:schemeClr>
                </a:solidFill>
              </a:rPr>
              <a:t>　　　</a:t>
            </a:r>
            <a:r>
              <a:rPr lang="en-US" altLang="ja-JP" sz="600" dirty="0">
                <a:solidFill>
                  <a:schemeClr val="tx1">
                    <a:lumMod val="75000"/>
                    <a:lumOff val="25000"/>
                  </a:schemeClr>
                </a:solidFill>
              </a:rPr>
              <a:t>7</a:t>
            </a:r>
            <a:r>
              <a:rPr lang="ja-JP" altLang="en-US" sz="600" dirty="0">
                <a:solidFill>
                  <a:schemeClr val="tx1">
                    <a:lumMod val="75000"/>
                    <a:lumOff val="25000"/>
                  </a:schemeClr>
                </a:solidFill>
              </a:rPr>
              <a:t>　　　</a:t>
            </a:r>
            <a:r>
              <a:rPr lang="en-US" altLang="ja-JP" sz="600" dirty="0">
                <a:solidFill>
                  <a:schemeClr val="tx1">
                    <a:lumMod val="75000"/>
                    <a:lumOff val="25000"/>
                  </a:schemeClr>
                </a:solidFill>
              </a:rPr>
              <a:t>6</a:t>
            </a:r>
            <a:r>
              <a:rPr lang="ja-JP" altLang="en-US" sz="600" dirty="0">
                <a:solidFill>
                  <a:schemeClr val="tx1">
                    <a:lumMod val="75000"/>
                    <a:lumOff val="25000"/>
                  </a:schemeClr>
                </a:solidFill>
              </a:rPr>
              <a:t>　　 　</a:t>
            </a:r>
            <a:r>
              <a:rPr lang="en-US" altLang="ja-JP" sz="600" dirty="0">
                <a:solidFill>
                  <a:schemeClr val="tx1">
                    <a:lumMod val="75000"/>
                    <a:lumOff val="25000"/>
                  </a:schemeClr>
                </a:solidFill>
              </a:rPr>
              <a:t>5</a:t>
            </a:r>
            <a:r>
              <a:rPr lang="ja-JP" altLang="en-US" sz="600" dirty="0">
                <a:solidFill>
                  <a:schemeClr val="tx1">
                    <a:lumMod val="75000"/>
                    <a:lumOff val="25000"/>
                  </a:schemeClr>
                </a:solidFill>
              </a:rPr>
              <a:t>　 　　</a:t>
            </a:r>
            <a:r>
              <a:rPr lang="en-US" altLang="ja-JP" sz="600" dirty="0">
                <a:solidFill>
                  <a:schemeClr val="tx1">
                    <a:lumMod val="75000"/>
                    <a:lumOff val="25000"/>
                  </a:schemeClr>
                </a:solidFill>
              </a:rPr>
              <a:t>4</a:t>
            </a:r>
            <a:r>
              <a:rPr lang="ja-JP" altLang="en-US" sz="600" dirty="0">
                <a:solidFill>
                  <a:schemeClr val="tx1">
                    <a:lumMod val="75000"/>
                    <a:lumOff val="25000"/>
                  </a:schemeClr>
                </a:solidFill>
              </a:rPr>
              <a:t>　 　　</a:t>
            </a:r>
            <a:r>
              <a:rPr lang="en-US" altLang="ja-JP" sz="600" dirty="0">
                <a:solidFill>
                  <a:schemeClr val="tx1">
                    <a:lumMod val="75000"/>
                    <a:lumOff val="25000"/>
                  </a:schemeClr>
                </a:solidFill>
              </a:rPr>
              <a:t>3</a:t>
            </a:r>
            <a:r>
              <a:rPr lang="ja-JP" altLang="en-US" sz="600" dirty="0">
                <a:solidFill>
                  <a:schemeClr val="tx1">
                    <a:lumMod val="75000"/>
                    <a:lumOff val="25000"/>
                  </a:schemeClr>
                </a:solidFill>
              </a:rPr>
              <a:t>　　 　</a:t>
            </a:r>
            <a:r>
              <a:rPr lang="en-US" altLang="ja-JP" sz="600" dirty="0">
                <a:solidFill>
                  <a:schemeClr val="tx1">
                    <a:lumMod val="75000"/>
                    <a:lumOff val="25000"/>
                  </a:schemeClr>
                </a:solidFill>
              </a:rPr>
              <a:t>2</a:t>
            </a:r>
            <a:r>
              <a:rPr lang="ja-JP" altLang="en-US" sz="600" dirty="0">
                <a:solidFill>
                  <a:schemeClr val="tx1">
                    <a:lumMod val="75000"/>
                    <a:lumOff val="25000"/>
                  </a:schemeClr>
                </a:solidFill>
              </a:rPr>
              <a:t>　　</a:t>
            </a:r>
            <a:r>
              <a:rPr lang="en-US" altLang="ja-JP" sz="600" dirty="0">
                <a:solidFill>
                  <a:schemeClr val="tx1">
                    <a:lumMod val="75000"/>
                    <a:lumOff val="25000"/>
                  </a:schemeClr>
                </a:solidFill>
              </a:rPr>
              <a:t>1</a:t>
            </a:r>
            <a:r>
              <a:rPr lang="ja-JP" altLang="en-US" sz="600" dirty="0">
                <a:solidFill>
                  <a:schemeClr val="tx1">
                    <a:lumMod val="75000"/>
                    <a:lumOff val="25000"/>
                  </a:schemeClr>
                </a:solidFill>
              </a:rPr>
              <a:t>年前</a:t>
            </a:r>
            <a:r>
              <a:rPr kumimoji="1" lang="ja-JP" altLang="en-US" sz="600" b="1" dirty="0">
                <a:solidFill>
                  <a:schemeClr val="tx1">
                    <a:lumMod val="75000"/>
                    <a:lumOff val="25000"/>
                  </a:schemeClr>
                </a:solidFill>
              </a:rPr>
              <a:t>　</a:t>
            </a:r>
            <a:endParaRPr kumimoji="1" lang="ja-JP" altLang="en-US" sz="200" b="1" dirty="0">
              <a:solidFill>
                <a:schemeClr val="tx1">
                  <a:lumMod val="75000"/>
                  <a:lumOff val="25000"/>
                </a:schemeClr>
              </a:solidFill>
            </a:endParaRPr>
          </a:p>
        </p:txBody>
      </p:sp>
      <p:cxnSp>
        <p:nvCxnSpPr>
          <p:cNvPr id="17" name="直線コネクタ 16">
            <a:extLst>
              <a:ext uri="{FF2B5EF4-FFF2-40B4-BE49-F238E27FC236}">
                <a16:creationId xmlns:a16="http://schemas.microsoft.com/office/drawing/2014/main" id="{1F764E7D-EDFE-46FA-8698-D752B071DEBA}"/>
              </a:ext>
            </a:extLst>
          </p:cNvPr>
          <p:cNvCxnSpPr/>
          <p:nvPr/>
        </p:nvCxnSpPr>
        <p:spPr>
          <a:xfrm>
            <a:off x="332656" y="3212356"/>
            <a:ext cx="6408712" cy="0"/>
          </a:xfrm>
          <a:prstGeom prst="line">
            <a:avLst/>
          </a:prstGeom>
          <a:ln w="9525" cap="flat" cmpd="sng" algn="ctr">
            <a:solidFill>
              <a:schemeClr val="accent4"/>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79" name="角丸四角形 7">
            <a:extLst>
              <a:ext uri="{FF2B5EF4-FFF2-40B4-BE49-F238E27FC236}">
                <a16:creationId xmlns:a16="http://schemas.microsoft.com/office/drawing/2014/main" id="{C1F259B4-9084-4E11-939F-63E93A7E0001}"/>
              </a:ext>
            </a:extLst>
          </p:cNvPr>
          <p:cNvSpPr/>
          <p:nvPr/>
        </p:nvSpPr>
        <p:spPr>
          <a:xfrm>
            <a:off x="5525203" y="22180"/>
            <a:ext cx="1310742" cy="917594"/>
          </a:xfrm>
          <a:prstGeom prst="roundRect">
            <a:avLst/>
          </a:prstGeom>
          <a:solidFill>
            <a:srgbClr val="FF00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t>２人以上世帯 </a:t>
            </a:r>
            <a:endParaRPr lang="en-US" altLang="ja-JP" sz="1400" b="1" dirty="0"/>
          </a:p>
          <a:p>
            <a:r>
              <a:rPr lang="ja-JP" altLang="en-US" sz="2400" b="1" dirty="0"/>
              <a:t> </a:t>
            </a:r>
            <a:r>
              <a:rPr kumimoji="1" lang="en-US" altLang="ja-JP" sz="2400" b="1" dirty="0"/>
              <a:t>100</a:t>
            </a:r>
            <a:r>
              <a:rPr kumimoji="1" lang="ja-JP" altLang="en-US" sz="1200" b="1" dirty="0"/>
              <a:t>万円</a:t>
            </a:r>
            <a:endParaRPr kumimoji="1" lang="en-US" altLang="ja-JP" sz="1200" b="1" dirty="0"/>
          </a:p>
          <a:p>
            <a:r>
              <a:rPr lang="en-US" altLang="ja-JP" sz="600" b="1" dirty="0"/>
              <a:t>※</a:t>
            </a:r>
            <a:r>
              <a:rPr lang="ja-JP" altLang="en-US" sz="600" b="1" dirty="0"/>
              <a:t>転入前に同一世帯に属し、</a:t>
            </a:r>
            <a:endParaRPr lang="en-US" altLang="ja-JP" sz="600" b="1" dirty="0"/>
          </a:p>
          <a:p>
            <a:r>
              <a:rPr lang="ja-JP" altLang="en-US" sz="600" b="1" dirty="0"/>
              <a:t>　申請日に同一世帯であること</a:t>
            </a:r>
            <a:endParaRPr kumimoji="1" lang="ja-JP" altLang="en-US" sz="1400" b="1" dirty="0"/>
          </a:p>
        </p:txBody>
      </p:sp>
      <p:sp>
        <p:nvSpPr>
          <p:cNvPr id="80" name="正方形/長方形 79">
            <a:extLst>
              <a:ext uri="{FF2B5EF4-FFF2-40B4-BE49-F238E27FC236}">
                <a16:creationId xmlns:a16="http://schemas.microsoft.com/office/drawing/2014/main" id="{447ADC4D-495A-49BF-97FE-FE77A39F7524}"/>
              </a:ext>
            </a:extLst>
          </p:cNvPr>
          <p:cNvSpPr/>
          <p:nvPr/>
        </p:nvSpPr>
        <p:spPr>
          <a:xfrm>
            <a:off x="1340768" y="3848921"/>
            <a:ext cx="216024" cy="95440"/>
          </a:xfrm>
          <a:prstGeom prst="rec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正方形/長方形 80">
            <a:extLst>
              <a:ext uri="{FF2B5EF4-FFF2-40B4-BE49-F238E27FC236}">
                <a16:creationId xmlns:a16="http://schemas.microsoft.com/office/drawing/2014/main" id="{935B031D-4A5E-4C3C-9F99-FAD9E18A1AA2}"/>
              </a:ext>
            </a:extLst>
          </p:cNvPr>
          <p:cNvSpPr/>
          <p:nvPr/>
        </p:nvSpPr>
        <p:spPr>
          <a:xfrm>
            <a:off x="1556792" y="3848921"/>
            <a:ext cx="216024" cy="95440"/>
          </a:xfrm>
          <a:prstGeom prst="rec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正方形/長方形 81">
            <a:extLst>
              <a:ext uri="{FF2B5EF4-FFF2-40B4-BE49-F238E27FC236}">
                <a16:creationId xmlns:a16="http://schemas.microsoft.com/office/drawing/2014/main" id="{133F351B-0016-462F-B174-814EA5C58AB1}"/>
              </a:ext>
            </a:extLst>
          </p:cNvPr>
          <p:cNvSpPr/>
          <p:nvPr/>
        </p:nvSpPr>
        <p:spPr>
          <a:xfrm>
            <a:off x="1772816" y="3848921"/>
            <a:ext cx="216024" cy="95440"/>
          </a:xfrm>
          <a:prstGeom prst="rec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正方形/長方形 82">
            <a:extLst>
              <a:ext uri="{FF2B5EF4-FFF2-40B4-BE49-F238E27FC236}">
                <a16:creationId xmlns:a16="http://schemas.microsoft.com/office/drawing/2014/main" id="{665888BB-27F0-4F9B-BDA2-847E0B056723}"/>
              </a:ext>
            </a:extLst>
          </p:cNvPr>
          <p:cNvSpPr/>
          <p:nvPr/>
        </p:nvSpPr>
        <p:spPr>
          <a:xfrm>
            <a:off x="1988840" y="3848921"/>
            <a:ext cx="216024" cy="95440"/>
          </a:xfrm>
          <a:prstGeom prst="rec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正方形/長方形 83">
            <a:extLst>
              <a:ext uri="{FF2B5EF4-FFF2-40B4-BE49-F238E27FC236}">
                <a16:creationId xmlns:a16="http://schemas.microsoft.com/office/drawing/2014/main" id="{99891365-6B71-449C-B79C-15FE4F0778CE}"/>
              </a:ext>
            </a:extLst>
          </p:cNvPr>
          <p:cNvSpPr/>
          <p:nvPr/>
        </p:nvSpPr>
        <p:spPr>
          <a:xfrm>
            <a:off x="2204864" y="3848921"/>
            <a:ext cx="216024" cy="95440"/>
          </a:xfrm>
          <a:prstGeom prst="rec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正方形/長方形 84">
            <a:extLst>
              <a:ext uri="{FF2B5EF4-FFF2-40B4-BE49-F238E27FC236}">
                <a16:creationId xmlns:a16="http://schemas.microsoft.com/office/drawing/2014/main" id="{803E410C-ADA2-40DA-9AE9-DDF653418703}"/>
              </a:ext>
            </a:extLst>
          </p:cNvPr>
          <p:cNvSpPr/>
          <p:nvPr/>
        </p:nvSpPr>
        <p:spPr>
          <a:xfrm>
            <a:off x="2420888" y="3848921"/>
            <a:ext cx="216024" cy="9544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正方形/長方形 85">
            <a:extLst>
              <a:ext uri="{FF2B5EF4-FFF2-40B4-BE49-F238E27FC236}">
                <a16:creationId xmlns:a16="http://schemas.microsoft.com/office/drawing/2014/main" id="{F89C525E-F255-4CB7-B780-4AD79B1C709D}"/>
              </a:ext>
            </a:extLst>
          </p:cNvPr>
          <p:cNvSpPr/>
          <p:nvPr/>
        </p:nvSpPr>
        <p:spPr>
          <a:xfrm>
            <a:off x="2636912" y="3848921"/>
            <a:ext cx="216024" cy="9544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正方形/長方形 86">
            <a:extLst>
              <a:ext uri="{FF2B5EF4-FFF2-40B4-BE49-F238E27FC236}">
                <a16:creationId xmlns:a16="http://schemas.microsoft.com/office/drawing/2014/main" id="{8B48E10F-7BEC-4A96-B6E8-67C26AFD20BC}"/>
              </a:ext>
            </a:extLst>
          </p:cNvPr>
          <p:cNvSpPr/>
          <p:nvPr/>
        </p:nvSpPr>
        <p:spPr>
          <a:xfrm>
            <a:off x="2852936" y="3848921"/>
            <a:ext cx="216024" cy="9544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正方形/長方形 95">
            <a:extLst>
              <a:ext uri="{FF2B5EF4-FFF2-40B4-BE49-F238E27FC236}">
                <a16:creationId xmlns:a16="http://schemas.microsoft.com/office/drawing/2014/main" id="{0E33F917-0CC2-4675-9AB5-CEDE3688E11B}"/>
              </a:ext>
            </a:extLst>
          </p:cNvPr>
          <p:cNvSpPr/>
          <p:nvPr/>
        </p:nvSpPr>
        <p:spPr>
          <a:xfrm>
            <a:off x="3068960" y="3848921"/>
            <a:ext cx="216024" cy="9544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 name="正方形/長方形 96">
            <a:extLst>
              <a:ext uri="{FF2B5EF4-FFF2-40B4-BE49-F238E27FC236}">
                <a16:creationId xmlns:a16="http://schemas.microsoft.com/office/drawing/2014/main" id="{06536404-11A7-4ABA-948D-992A175B7D60}"/>
              </a:ext>
            </a:extLst>
          </p:cNvPr>
          <p:cNvSpPr/>
          <p:nvPr/>
        </p:nvSpPr>
        <p:spPr>
          <a:xfrm>
            <a:off x="3284984" y="3848921"/>
            <a:ext cx="216024" cy="9544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 name="テキスト ボックス 5">
            <a:extLst>
              <a:ext uri="{FF2B5EF4-FFF2-40B4-BE49-F238E27FC236}">
                <a16:creationId xmlns:a16="http://schemas.microsoft.com/office/drawing/2014/main" id="{B78C92DB-964B-4D30-9F21-F60B2EB06272}"/>
              </a:ext>
            </a:extLst>
          </p:cNvPr>
          <p:cNvSpPr txBox="1"/>
          <p:nvPr/>
        </p:nvSpPr>
        <p:spPr>
          <a:xfrm>
            <a:off x="2312876" y="3798039"/>
            <a:ext cx="432048" cy="18466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ja-JP" altLang="en-US" sz="500" dirty="0">
                <a:solidFill>
                  <a:schemeClr val="tx1">
                    <a:lumMod val="75000"/>
                    <a:lumOff val="25000"/>
                  </a:schemeClr>
                </a:solidFill>
              </a:rPr>
              <a:t>大学</a:t>
            </a:r>
            <a:r>
              <a:rPr kumimoji="1" lang="ja-JP" altLang="en-US" sz="600" b="1" dirty="0">
                <a:solidFill>
                  <a:schemeClr val="tx1">
                    <a:lumMod val="75000"/>
                    <a:lumOff val="25000"/>
                  </a:schemeClr>
                </a:solidFill>
              </a:rPr>
              <a:t>　</a:t>
            </a:r>
            <a:endParaRPr kumimoji="1" lang="ja-JP" altLang="en-US" sz="200" b="1" dirty="0">
              <a:solidFill>
                <a:schemeClr val="tx1">
                  <a:lumMod val="75000"/>
                  <a:lumOff val="25000"/>
                </a:schemeClr>
              </a:solidFill>
            </a:endParaRPr>
          </a:p>
        </p:txBody>
      </p:sp>
      <p:sp>
        <p:nvSpPr>
          <p:cNvPr id="103" name="テキスト ボックス 5">
            <a:extLst>
              <a:ext uri="{FF2B5EF4-FFF2-40B4-BE49-F238E27FC236}">
                <a16:creationId xmlns:a16="http://schemas.microsoft.com/office/drawing/2014/main" id="{486CB906-8D61-426F-9357-980F65A629FF}"/>
              </a:ext>
            </a:extLst>
          </p:cNvPr>
          <p:cNvSpPr txBox="1"/>
          <p:nvPr/>
        </p:nvSpPr>
        <p:spPr>
          <a:xfrm>
            <a:off x="2528900" y="3799946"/>
            <a:ext cx="432048" cy="18466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ja-JP" altLang="en-US" sz="500" dirty="0">
                <a:solidFill>
                  <a:schemeClr val="tx1">
                    <a:lumMod val="75000"/>
                    <a:lumOff val="25000"/>
                  </a:schemeClr>
                </a:solidFill>
              </a:rPr>
              <a:t>大学</a:t>
            </a:r>
            <a:r>
              <a:rPr kumimoji="1" lang="ja-JP" altLang="en-US" sz="600" b="1" dirty="0">
                <a:solidFill>
                  <a:schemeClr val="tx1">
                    <a:lumMod val="75000"/>
                    <a:lumOff val="25000"/>
                  </a:schemeClr>
                </a:solidFill>
              </a:rPr>
              <a:t>　</a:t>
            </a:r>
            <a:endParaRPr kumimoji="1" lang="ja-JP" altLang="en-US" sz="200" b="1" dirty="0">
              <a:solidFill>
                <a:schemeClr val="tx1">
                  <a:lumMod val="75000"/>
                  <a:lumOff val="25000"/>
                </a:schemeClr>
              </a:solidFill>
            </a:endParaRPr>
          </a:p>
        </p:txBody>
      </p:sp>
      <p:sp>
        <p:nvSpPr>
          <p:cNvPr id="104" name="テキスト ボックス 5">
            <a:extLst>
              <a:ext uri="{FF2B5EF4-FFF2-40B4-BE49-F238E27FC236}">
                <a16:creationId xmlns:a16="http://schemas.microsoft.com/office/drawing/2014/main" id="{439BF720-7A11-4F36-A68D-E2BEE5FFE1B2}"/>
              </a:ext>
            </a:extLst>
          </p:cNvPr>
          <p:cNvSpPr txBox="1"/>
          <p:nvPr/>
        </p:nvSpPr>
        <p:spPr>
          <a:xfrm>
            <a:off x="2751398" y="3800789"/>
            <a:ext cx="432048" cy="18466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ja-JP" altLang="en-US" sz="500" dirty="0">
                <a:solidFill>
                  <a:schemeClr val="tx1">
                    <a:lumMod val="75000"/>
                    <a:lumOff val="25000"/>
                  </a:schemeClr>
                </a:solidFill>
              </a:rPr>
              <a:t>大学</a:t>
            </a:r>
            <a:r>
              <a:rPr kumimoji="1" lang="ja-JP" altLang="en-US" sz="600" b="1" dirty="0">
                <a:solidFill>
                  <a:schemeClr val="tx1">
                    <a:lumMod val="75000"/>
                    <a:lumOff val="25000"/>
                  </a:schemeClr>
                </a:solidFill>
              </a:rPr>
              <a:t>　</a:t>
            </a:r>
            <a:endParaRPr kumimoji="1" lang="ja-JP" altLang="en-US" sz="200" b="1" dirty="0">
              <a:solidFill>
                <a:schemeClr val="tx1">
                  <a:lumMod val="75000"/>
                  <a:lumOff val="25000"/>
                </a:schemeClr>
              </a:solidFill>
            </a:endParaRPr>
          </a:p>
        </p:txBody>
      </p:sp>
      <p:sp>
        <p:nvSpPr>
          <p:cNvPr id="105" name="テキスト ボックス 5">
            <a:extLst>
              <a:ext uri="{FF2B5EF4-FFF2-40B4-BE49-F238E27FC236}">
                <a16:creationId xmlns:a16="http://schemas.microsoft.com/office/drawing/2014/main" id="{EEB479DA-B888-48D4-B755-49E1F9DCCA52}"/>
              </a:ext>
            </a:extLst>
          </p:cNvPr>
          <p:cNvSpPr txBox="1"/>
          <p:nvPr/>
        </p:nvSpPr>
        <p:spPr>
          <a:xfrm>
            <a:off x="2960948" y="3798039"/>
            <a:ext cx="432048" cy="18466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ja-JP" altLang="en-US" sz="500" dirty="0">
                <a:solidFill>
                  <a:schemeClr val="tx1">
                    <a:lumMod val="75000"/>
                    <a:lumOff val="25000"/>
                  </a:schemeClr>
                </a:solidFill>
              </a:rPr>
              <a:t>大学</a:t>
            </a:r>
            <a:r>
              <a:rPr kumimoji="1" lang="ja-JP" altLang="en-US" sz="600" b="1" dirty="0">
                <a:solidFill>
                  <a:schemeClr val="tx1">
                    <a:lumMod val="75000"/>
                    <a:lumOff val="25000"/>
                  </a:schemeClr>
                </a:solidFill>
              </a:rPr>
              <a:t>　</a:t>
            </a:r>
            <a:endParaRPr kumimoji="1" lang="ja-JP" altLang="en-US" sz="200" b="1" dirty="0">
              <a:solidFill>
                <a:schemeClr val="tx1">
                  <a:lumMod val="75000"/>
                  <a:lumOff val="25000"/>
                </a:schemeClr>
              </a:solidFill>
            </a:endParaRPr>
          </a:p>
        </p:txBody>
      </p:sp>
      <p:sp>
        <p:nvSpPr>
          <p:cNvPr id="106" name="テキスト ボックス 5">
            <a:extLst>
              <a:ext uri="{FF2B5EF4-FFF2-40B4-BE49-F238E27FC236}">
                <a16:creationId xmlns:a16="http://schemas.microsoft.com/office/drawing/2014/main" id="{DD70BE69-125E-4527-B35B-784CBF734BC1}"/>
              </a:ext>
            </a:extLst>
          </p:cNvPr>
          <p:cNvSpPr txBox="1"/>
          <p:nvPr/>
        </p:nvSpPr>
        <p:spPr>
          <a:xfrm>
            <a:off x="243756" y="6431126"/>
            <a:ext cx="5759491" cy="276999"/>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ja-JP" altLang="en-US" sz="1200" dirty="0">
                <a:solidFill>
                  <a:schemeClr val="tx1">
                    <a:lumMod val="75000"/>
                    <a:lumOff val="25000"/>
                  </a:schemeClr>
                </a:solidFill>
              </a:rPr>
              <a:t>　</a:t>
            </a:r>
            <a:r>
              <a:rPr lang="ja-JP" altLang="en-US" sz="1100" dirty="0">
                <a:solidFill>
                  <a:schemeClr val="tx1">
                    <a:lumMod val="75000"/>
                    <a:lumOff val="25000"/>
                  </a:schemeClr>
                </a:solidFill>
              </a:rPr>
              <a:t>◆</a:t>
            </a:r>
            <a:r>
              <a:rPr lang="ja-JP" altLang="en-US" sz="1200" dirty="0">
                <a:solidFill>
                  <a:schemeClr val="tx1">
                    <a:lumMod val="75000"/>
                    <a:lumOff val="25000"/>
                  </a:schemeClr>
                </a:solidFill>
              </a:rPr>
              <a:t>移住先を生活の拠点とし、移住元の業務を引き続き継続すること　</a:t>
            </a:r>
            <a:endParaRPr kumimoji="1" lang="ja-JP" altLang="en-US" sz="900" dirty="0">
              <a:solidFill>
                <a:schemeClr val="tx1">
                  <a:lumMod val="75000"/>
                  <a:lumOff val="25000"/>
                </a:schemeClr>
              </a:solidFill>
            </a:endParaRPr>
          </a:p>
        </p:txBody>
      </p:sp>
      <p:sp>
        <p:nvSpPr>
          <p:cNvPr id="110" name="正方形/長方形 109">
            <a:extLst>
              <a:ext uri="{FF2B5EF4-FFF2-40B4-BE49-F238E27FC236}">
                <a16:creationId xmlns:a16="http://schemas.microsoft.com/office/drawing/2014/main" id="{BE5588D7-4BC6-440F-A455-F14EB054BBDB}"/>
              </a:ext>
            </a:extLst>
          </p:cNvPr>
          <p:cNvSpPr/>
          <p:nvPr/>
        </p:nvSpPr>
        <p:spPr>
          <a:xfrm>
            <a:off x="309194" y="6308791"/>
            <a:ext cx="6366813" cy="405791"/>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 name="ホームベース 71">
            <a:extLst>
              <a:ext uri="{FF2B5EF4-FFF2-40B4-BE49-F238E27FC236}">
                <a16:creationId xmlns:a16="http://schemas.microsoft.com/office/drawing/2014/main" id="{1580D646-D16A-42E9-87E9-BDFB004386D7}"/>
              </a:ext>
            </a:extLst>
          </p:cNvPr>
          <p:cNvSpPr/>
          <p:nvPr/>
        </p:nvSpPr>
        <p:spPr>
          <a:xfrm>
            <a:off x="182162" y="6192021"/>
            <a:ext cx="2562758" cy="251602"/>
          </a:xfrm>
          <a:prstGeom prst="homePlat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bg1"/>
                </a:solidFill>
              </a:rPr>
              <a:t>　②－３</a:t>
            </a:r>
            <a:r>
              <a:rPr kumimoji="1" lang="ja-JP" altLang="en-US" sz="1200" dirty="0">
                <a:solidFill>
                  <a:schemeClr val="bg1"/>
                </a:solidFill>
              </a:rPr>
              <a:t>　テレワーク</a:t>
            </a:r>
          </a:p>
        </p:txBody>
      </p:sp>
      <p:sp>
        <p:nvSpPr>
          <p:cNvPr id="112" name="テキスト ボックス 5">
            <a:extLst>
              <a:ext uri="{FF2B5EF4-FFF2-40B4-BE49-F238E27FC236}">
                <a16:creationId xmlns:a16="http://schemas.microsoft.com/office/drawing/2014/main" id="{D13D189F-A263-4076-A05D-940D98A928AF}"/>
              </a:ext>
            </a:extLst>
          </p:cNvPr>
          <p:cNvSpPr txBox="1"/>
          <p:nvPr/>
        </p:nvSpPr>
        <p:spPr>
          <a:xfrm>
            <a:off x="243756" y="7020880"/>
            <a:ext cx="6438728" cy="46166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ja-JP" altLang="en-US" sz="1200" dirty="0">
                <a:solidFill>
                  <a:schemeClr val="tx1">
                    <a:lumMod val="75000"/>
                    <a:lumOff val="25000"/>
                  </a:schemeClr>
                </a:solidFill>
              </a:rPr>
              <a:t>　</a:t>
            </a:r>
            <a:r>
              <a:rPr lang="ja-JP" altLang="en-US" sz="1100" dirty="0">
                <a:solidFill>
                  <a:schemeClr val="tx1">
                    <a:lumMod val="75000"/>
                    <a:lumOff val="25000"/>
                  </a:schemeClr>
                </a:solidFill>
              </a:rPr>
              <a:t>◆</a:t>
            </a:r>
            <a:r>
              <a:rPr lang="ja-JP" altLang="en-US" sz="1200" dirty="0">
                <a:solidFill>
                  <a:schemeClr val="tx1">
                    <a:lumMod val="75000"/>
                    <a:lumOff val="25000"/>
                  </a:schemeClr>
                </a:solidFill>
              </a:rPr>
              <a:t>プロフェッショナル人材制度（県）、先導的マッチング支援事業（いわぎんコンサルティング）を</a:t>
            </a:r>
            <a:endParaRPr lang="en-US" altLang="ja-JP" sz="1200" dirty="0">
              <a:solidFill>
                <a:schemeClr val="tx1">
                  <a:lumMod val="75000"/>
                  <a:lumOff val="25000"/>
                </a:schemeClr>
              </a:solidFill>
            </a:endParaRPr>
          </a:p>
          <a:p>
            <a:r>
              <a:rPr lang="en-US" altLang="ja-JP" sz="1200" dirty="0">
                <a:solidFill>
                  <a:schemeClr val="tx1">
                    <a:lumMod val="75000"/>
                    <a:lumOff val="25000"/>
                  </a:schemeClr>
                </a:solidFill>
              </a:rPr>
              <a:t>      </a:t>
            </a:r>
            <a:r>
              <a:rPr lang="ja-JP" altLang="en-US" sz="1200" dirty="0">
                <a:solidFill>
                  <a:schemeClr val="tx1">
                    <a:lumMod val="75000"/>
                    <a:lumOff val="25000"/>
                  </a:schemeClr>
                </a:solidFill>
              </a:rPr>
              <a:t>活用し、 就業した方</a:t>
            </a:r>
            <a:endParaRPr kumimoji="1" lang="ja-JP" altLang="en-US" sz="900" dirty="0">
              <a:solidFill>
                <a:schemeClr val="tx1">
                  <a:lumMod val="75000"/>
                  <a:lumOff val="25000"/>
                </a:schemeClr>
              </a:solidFill>
            </a:endParaRPr>
          </a:p>
        </p:txBody>
      </p:sp>
      <p:sp>
        <p:nvSpPr>
          <p:cNvPr id="113" name="正方形/長方形 112">
            <a:extLst>
              <a:ext uri="{FF2B5EF4-FFF2-40B4-BE49-F238E27FC236}">
                <a16:creationId xmlns:a16="http://schemas.microsoft.com/office/drawing/2014/main" id="{DA72B3E9-E59A-4E72-B033-961FBDB21450}"/>
              </a:ext>
            </a:extLst>
          </p:cNvPr>
          <p:cNvSpPr/>
          <p:nvPr/>
        </p:nvSpPr>
        <p:spPr>
          <a:xfrm>
            <a:off x="315760" y="6903431"/>
            <a:ext cx="6360247" cy="580679"/>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 name="ホームベース 71">
            <a:extLst>
              <a:ext uri="{FF2B5EF4-FFF2-40B4-BE49-F238E27FC236}">
                <a16:creationId xmlns:a16="http://schemas.microsoft.com/office/drawing/2014/main" id="{FE3F6E4F-6D2D-4D59-82BB-B4AADDD3A55E}"/>
              </a:ext>
            </a:extLst>
          </p:cNvPr>
          <p:cNvSpPr/>
          <p:nvPr/>
        </p:nvSpPr>
        <p:spPr>
          <a:xfrm>
            <a:off x="177255" y="6754953"/>
            <a:ext cx="2561571" cy="276634"/>
          </a:xfrm>
          <a:prstGeom prst="homePlat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bg1"/>
                </a:solidFill>
              </a:rPr>
              <a:t>　②－４</a:t>
            </a:r>
            <a:r>
              <a:rPr kumimoji="1" lang="ja-JP" altLang="en-US" sz="1200" dirty="0">
                <a:solidFill>
                  <a:schemeClr val="bg1"/>
                </a:solidFill>
              </a:rPr>
              <a:t>　プロフェッショナル人材</a:t>
            </a:r>
          </a:p>
        </p:txBody>
      </p:sp>
      <p:sp>
        <p:nvSpPr>
          <p:cNvPr id="118" name="ホームベース 51">
            <a:extLst>
              <a:ext uri="{FF2B5EF4-FFF2-40B4-BE49-F238E27FC236}">
                <a16:creationId xmlns:a16="http://schemas.microsoft.com/office/drawing/2014/main" id="{A6A717EA-49A6-4705-BD46-CE0B59273F9E}"/>
              </a:ext>
            </a:extLst>
          </p:cNvPr>
          <p:cNvSpPr/>
          <p:nvPr/>
        </p:nvSpPr>
        <p:spPr>
          <a:xfrm>
            <a:off x="1619122" y="1738173"/>
            <a:ext cx="1276689" cy="261671"/>
          </a:xfrm>
          <a:prstGeom prst="homePlate">
            <a:avLst>
              <a:gd name="adj" fmla="val 30586"/>
            </a:avLst>
          </a:prstGeom>
          <a:gradFill>
            <a:gsLst>
              <a:gs pos="0">
                <a:schemeClr val="bg1"/>
              </a:gs>
              <a:gs pos="6000">
                <a:schemeClr val="accent1">
                  <a:lumMod val="89000"/>
                </a:schemeClr>
              </a:gs>
              <a:gs pos="13000">
                <a:schemeClr val="accent1">
                  <a:lumMod val="75000"/>
                </a:schemeClr>
              </a:gs>
              <a:gs pos="92000">
                <a:schemeClr val="accent2"/>
              </a:gs>
            </a:gsLst>
            <a:path path="circle">
              <a:fillToRect l="100000" t="10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bg1"/>
                </a:solidFill>
              </a:rPr>
              <a:t>①　移住元要件　</a:t>
            </a:r>
          </a:p>
        </p:txBody>
      </p:sp>
      <p:sp>
        <p:nvSpPr>
          <p:cNvPr id="119" name="ホームベース 60">
            <a:extLst>
              <a:ext uri="{FF2B5EF4-FFF2-40B4-BE49-F238E27FC236}">
                <a16:creationId xmlns:a16="http://schemas.microsoft.com/office/drawing/2014/main" id="{0FA5092D-ED34-464B-AD1B-B5EB420B24E3}"/>
              </a:ext>
            </a:extLst>
          </p:cNvPr>
          <p:cNvSpPr/>
          <p:nvPr/>
        </p:nvSpPr>
        <p:spPr>
          <a:xfrm>
            <a:off x="3160423" y="1735566"/>
            <a:ext cx="1871340" cy="261671"/>
          </a:xfrm>
          <a:prstGeom prst="homePlate">
            <a:avLst>
              <a:gd name="adj" fmla="val 20879"/>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bg1"/>
                </a:solidFill>
              </a:rPr>
              <a:t>②</a:t>
            </a:r>
            <a:r>
              <a:rPr kumimoji="1" lang="ja-JP" altLang="en-US" sz="1200" dirty="0">
                <a:solidFill>
                  <a:schemeClr val="bg1"/>
                </a:solidFill>
              </a:rPr>
              <a:t>　移住先要件のうち１つ</a:t>
            </a:r>
          </a:p>
        </p:txBody>
      </p:sp>
      <p:graphicFrame>
        <p:nvGraphicFramePr>
          <p:cNvPr id="2" name="表 2">
            <a:extLst>
              <a:ext uri="{FF2B5EF4-FFF2-40B4-BE49-F238E27FC236}">
                <a16:creationId xmlns:a16="http://schemas.microsoft.com/office/drawing/2014/main" id="{D4C939B7-822F-49AE-BEA8-251368F97357}"/>
              </a:ext>
            </a:extLst>
          </p:cNvPr>
          <p:cNvGraphicFramePr>
            <a:graphicFrameLocks noGrp="1"/>
          </p:cNvGraphicFramePr>
          <p:nvPr>
            <p:extLst>
              <p:ext uri="{D42A27DB-BD31-4B8C-83A1-F6EECF244321}">
                <p14:modId xmlns:p14="http://schemas.microsoft.com/office/powerpoint/2010/main" val="1072602484"/>
              </p:ext>
            </p:extLst>
          </p:nvPr>
        </p:nvGraphicFramePr>
        <p:xfrm>
          <a:off x="3356992" y="7821885"/>
          <a:ext cx="3317230" cy="932299"/>
        </p:xfrm>
        <a:graphic>
          <a:graphicData uri="http://schemas.openxmlformats.org/drawingml/2006/table">
            <a:tbl>
              <a:tblPr firstRow="1" bandRow="1">
                <a:tableStyleId>{5940675A-B579-460E-94D1-54222C63F5DA}</a:tableStyleId>
              </a:tblPr>
              <a:tblGrid>
                <a:gridCol w="303530">
                  <a:extLst>
                    <a:ext uri="{9D8B030D-6E8A-4147-A177-3AD203B41FA5}">
                      <a16:colId xmlns:a16="http://schemas.microsoft.com/office/drawing/2014/main" val="1430879466"/>
                    </a:ext>
                  </a:extLst>
                </a:gridCol>
                <a:gridCol w="3013700">
                  <a:extLst>
                    <a:ext uri="{9D8B030D-6E8A-4147-A177-3AD203B41FA5}">
                      <a16:colId xmlns:a16="http://schemas.microsoft.com/office/drawing/2014/main" val="1948630930"/>
                    </a:ext>
                  </a:extLst>
                </a:gridCol>
              </a:tblGrid>
              <a:tr h="278507">
                <a:tc>
                  <a:txBody>
                    <a:bodyPr/>
                    <a:lstStyle/>
                    <a:p>
                      <a:pPr algn="ctr"/>
                      <a:r>
                        <a:rPr kumimoji="1" lang="ja-JP" altLang="en-US" sz="900" b="1" dirty="0"/>
                        <a:t>オ</a:t>
                      </a:r>
                    </a:p>
                  </a:txBody>
                  <a:tcPr>
                    <a:solidFill>
                      <a:schemeClr val="bg1">
                        <a:lumMod val="85000"/>
                      </a:schemeClr>
                    </a:solidFill>
                  </a:tcPr>
                </a:tc>
                <a:tc>
                  <a:txBody>
                    <a:bodyPr/>
                    <a:lstStyle/>
                    <a:p>
                      <a:r>
                        <a:rPr kumimoji="1" lang="ja-JP" altLang="ja-JP" sz="900" kern="1200" dirty="0">
                          <a:solidFill>
                            <a:schemeClr val="tx1"/>
                          </a:solidFill>
                          <a:latin typeface="+mn-lt"/>
                          <a:ea typeface="+mn-ea"/>
                          <a:cs typeface="+mn-cs"/>
                        </a:rPr>
                        <a:t>固定資産税（土地や山林以外）を釜石市に納めている方</a:t>
                      </a:r>
                      <a:endParaRPr kumimoji="1" lang="ja-JP" altLang="en-US" sz="900" kern="1200" dirty="0">
                        <a:solidFill>
                          <a:schemeClr val="tx1"/>
                        </a:solidFill>
                        <a:latin typeface="+mn-lt"/>
                        <a:ea typeface="+mn-ea"/>
                        <a:cs typeface="+mn-cs"/>
                      </a:endParaRPr>
                    </a:p>
                  </a:txBody>
                  <a:tcPr/>
                </a:tc>
                <a:extLst>
                  <a:ext uri="{0D108BD9-81ED-4DB2-BD59-A6C34878D82A}">
                    <a16:rowId xmlns:a16="http://schemas.microsoft.com/office/drawing/2014/main" val="4095891748"/>
                  </a:ext>
                </a:extLst>
              </a:tr>
              <a:tr h="288032">
                <a:tc>
                  <a:txBody>
                    <a:bodyPr/>
                    <a:lstStyle/>
                    <a:p>
                      <a:pPr algn="ctr"/>
                      <a:r>
                        <a:rPr kumimoji="1" lang="ja-JP" altLang="en-US" sz="900" b="1" dirty="0"/>
                        <a:t>カ</a:t>
                      </a:r>
                    </a:p>
                  </a:txBody>
                  <a:tcP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900" kern="1200" dirty="0">
                          <a:solidFill>
                            <a:schemeClr val="tx1"/>
                          </a:solidFill>
                          <a:latin typeface="+mn-lt"/>
                          <a:ea typeface="+mn-ea"/>
                          <a:cs typeface="+mn-cs"/>
                        </a:rPr>
                        <a:t>市の移住相談窓口に相談した上で、移住された方</a:t>
                      </a:r>
                    </a:p>
                  </a:txBody>
                  <a:tcPr/>
                </a:tc>
                <a:extLst>
                  <a:ext uri="{0D108BD9-81ED-4DB2-BD59-A6C34878D82A}">
                    <a16:rowId xmlns:a16="http://schemas.microsoft.com/office/drawing/2014/main" val="879387345"/>
                  </a:ext>
                </a:extLst>
              </a:tr>
              <a:tr h="365300">
                <a:tc>
                  <a:txBody>
                    <a:bodyPr/>
                    <a:lstStyle/>
                    <a:p>
                      <a:pPr algn="ctr"/>
                      <a:r>
                        <a:rPr kumimoji="1" lang="ja-JP" altLang="en-US" sz="900" b="1" dirty="0"/>
                        <a:t>キ</a:t>
                      </a:r>
                    </a:p>
                  </a:txBody>
                  <a:tcP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900" kern="1200" dirty="0">
                          <a:solidFill>
                            <a:schemeClr val="tx1"/>
                          </a:solidFill>
                          <a:latin typeface="+mn-lt"/>
                          <a:ea typeface="+mn-ea"/>
                          <a:cs typeface="+mn-cs"/>
                        </a:rPr>
                        <a:t>岩手県「遠恋複業」事業で県内企業に複業していたことがある方</a:t>
                      </a:r>
                    </a:p>
                  </a:txBody>
                  <a:tcPr/>
                </a:tc>
                <a:extLst>
                  <a:ext uri="{0D108BD9-81ED-4DB2-BD59-A6C34878D82A}">
                    <a16:rowId xmlns:a16="http://schemas.microsoft.com/office/drawing/2014/main" val="3839111455"/>
                  </a:ext>
                </a:extLst>
              </a:tr>
            </a:tbl>
          </a:graphicData>
        </a:graphic>
      </p:graphicFrame>
      <p:sp>
        <p:nvSpPr>
          <p:cNvPr id="115" name="正方形/長方形 114">
            <a:extLst>
              <a:ext uri="{FF2B5EF4-FFF2-40B4-BE49-F238E27FC236}">
                <a16:creationId xmlns:a16="http://schemas.microsoft.com/office/drawing/2014/main" id="{EC8059CB-332E-4F5E-B644-C127806CBF01}"/>
              </a:ext>
            </a:extLst>
          </p:cNvPr>
          <p:cNvSpPr/>
          <p:nvPr/>
        </p:nvSpPr>
        <p:spPr>
          <a:xfrm>
            <a:off x="301621" y="7730256"/>
            <a:ext cx="6366722" cy="1306240"/>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0" name="ホームベース 71">
            <a:extLst>
              <a:ext uri="{FF2B5EF4-FFF2-40B4-BE49-F238E27FC236}">
                <a16:creationId xmlns:a16="http://schemas.microsoft.com/office/drawing/2014/main" id="{EC6067A4-F3B5-4541-89FB-E375F678D567}"/>
              </a:ext>
            </a:extLst>
          </p:cNvPr>
          <p:cNvSpPr/>
          <p:nvPr/>
        </p:nvSpPr>
        <p:spPr>
          <a:xfrm>
            <a:off x="179115" y="7604219"/>
            <a:ext cx="2556280" cy="251602"/>
          </a:xfrm>
          <a:prstGeom prst="homePlat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bg1"/>
                </a:solidFill>
              </a:rPr>
              <a:t>　②－５</a:t>
            </a:r>
            <a:r>
              <a:rPr kumimoji="1" lang="ja-JP" altLang="en-US" sz="1200" dirty="0">
                <a:solidFill>
                  <a:schemeClr val="bg1"/>
                </a:solidFill>
              </a:rPr>
              <a:t>　釜石市の関係人口</a:t>
            </a:r>
          </a:p>
        </p:txBody>
      </p:sp>
      <p:sp>
        <p:nvSpPr>
          <p:cNvPr id="121" name="テキスト ボックス 5">
            <a:extLst>
              <a:ext uri="{FF2B5EF4-FFF2-40B4-BE49-F238E27FC236}">
                <a16:creationId xmlns:a16="http://schemas.microsoft.com/office/drawing/2014/main" id="{CD4155FC-6228-4098-B608-773C00B69448}"/>
              </a:ext>
            </a:extLst>
          </p:cNvPr>
          <p:cNvSpPr txBox="1"/>
          <p:nvPr/>
        </p:nvSpPr>
        <p:spPr>
          <a:xfrm>
            <a:off x="3284984" y="8744825"/>
            <a:ext cx="3456384" cy="276999"/>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ja-JP" altLang="en-US" sz="1200" dirty="0">
                <a:solidFill>
                  <a:schemeClr val="tx1">
                    <a:lumMod val="75000"/>
                    <a:lumOff val="25000"/>
                  </a:schemeClr>
                </a:solidFill>
              </a:rPr>
              <a:t>いずれかの条件で、ア～カは</a:t>
            </a:r>
            <a:r>
              <a:rPr lang="ja-JP" altLang="en-US" sz="1200" b="1" u="sng" dirty="0">
                <a:solidFill>
                  <a:srgbClr val="FF0066"/>
                </a:solidFill>
              </a:rPr>
              <a:t>就業</a:t>
            </a:r>
            <a:r>
              <a:rPr lang="ja-JP" altLang="en-US" sz="1200" dirty="0">
                <a:solidFill>
                  <a:schemeClr val="tx1">
                    <a:lumMod val="75000"/>
                    <a:lumOff val="25000"/>
                  </a:schemeClr>
                </a:solidFill>
              </a:rPr>
              <a:t>していること　</a:t>
            </a:r>
            <a:endParaRPr kumimoji="1" lang="ja-JP" altLang="en-US" sz="1200" dirty="0">
              <a:solidFill>
                <a:schemeClr val="tx1">
                  <a:lumMod val="75000"/>
                  <a:lumOff val="25000"/>
                </a:schemeClr>
              </a:solidFill>
            </a:endParaRPr>
          </a:p>
        </p:txBody>
      </p:sp>
      <p:sp>
        <p:nvSpPr>
          <p:cNvPr id="122" name="テキスト ボックス 5">
            <a:extLst>
              <a:ext uri="{FF2B5EF4-FFF2-40B4-BE49-F238E27FC236}">
                <a16:creationId xmlns:a16="http://schemas.microsoft.com/office/drawing/2014/main" id="{4FF46C4E-C1B5-45A1-91DF-B9B50BFB33A0}"/>
              </a:ext>
            </a:extLst>
          </p:cNvPr>
          <p:cNvSpPr txBox="1"/>
          <p:nvPr/>
        </p:nvSpPr>
        <p:spPr>
          <a:xfrm>
            <a:off x="3970668" y="2917030"/>
            <a:ext cx="2611412" cy="20005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sz="700" dirty="0">
                <a:solidFill>
                  <a:srgbClr val="FF0000"/>
                </a:solidFill>
              </a:rPr>
              <a:t>※</a:t>
            </a:r>
            <a:r>
              <a:rPr lang="ja-JP" altLang="en-US" sz="700" dirty="0">
                <a:solidFill>
                  <a:srgbClr val="FF0000"/>
                </a:solidFill>
              </a:rPr>
              <a:t>要件を満たさなくなった場合、返還していただく場合あります</a:t>
            </a:r>
            <a:endParaRPr lang="en-US" altLang="ja-JP" sz="700" dirty="0">
              <a:solidFill>
                <a:srgbClr val="FF0000"/>
              </a:solidFill>
            </a:endParaRPr>
          </a:p>
        </p:txBody>
      </p:sp>
      <p:grpSp>
        <p:nvGrpSpPr>
          <p:cNvPr id="5" name="グループ化 4">
            <a:extLst>
              <a:ext uri="{FF2B5EF4-FFF2-40B4-BE49-F238E27FC236}">
                <a16:creationId xmlns:a16="http://schemas.microsoft.com/office/drawing/2014/main" id="{B0D952B2-89BE-4FA0-865E-9E0E1D7E6248}"/>
              </a:ext>
            </a:extLst>
          </p:cNvPr>
          <p:cNvGrpSpPr/>
          <p:nvPr/>
        </p:nvGrpSpPr>
        <p:grpSpPr>
          <a:xfrm>
            <a:off x="346353" y="3340626"/>
            <a:ext cx="863418" cy="534053"/>
            <a:chOff x="344770" y="3296043"/>
            <a:chExt cx="863418" cy="534053"/>
          </a:xfrm>
        </p:grpSpPr>
        <p:sp>
          <p:nvSpPr>
            <p:cNvPr id="88" name="正方形/長方形 87">
              <a:extLst>
                <a:ext uri="{FF2B5EF4-FFF2-40B4-BE49-F238E27FC236}">
                  <a16:creationId xmlns:a16="http://schemas.microsoft.com/office/drawing/2014/main" id="{1857AF88-0A63-4287-9809-CD3E8AFD193A}"/>
                </a:ext>
              </a:extLst>
            </p:cNvPr>
            <p:cNvSpPr/>
            <p:nvPr/>
          </p:nvSpPr>
          <p:spPr>
            <a:xfrm>
              <a:off x="492366" y="3491883"/>
              <a:ext cx="241829" cy="131123"/>
            </a:xfrm>
            <a:prstGeom prst="rec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300" dirty="0">
                <a:solidFill>
                  <a:schemeClr val="tx1"/>
                </a:solidFill>
              </a:endParaRPr>
            </a:p>
          </p:txBody>
        </p:sp>
        <p:sp>
          <p:nvSpPr>
            <p:cNvPr id="90" name="テキスト ボックス 5">
              <a:extLst>
                <a:ext uri="{FF2B5EF4-FFF2-40B4-BE49-F238E27FC236}">
                  <a16:creationId xmlns:a16="http://schemas.microsoft.com/office/drawing/2014/main" id="{2E328F19-1FB3-4C0E-A4D0-E1BB6520119F}"/>
                </a:ext>
              </a:extLst>
            </p:cNvPr>
            <p:cNvSpPr txBox="1"/>
            <p:nvPr/>
          </p:nvSpPr>
          <p:spPr>
            <a:xfrm>
              <a:off x="396512" y="3468820"/>
              <a:ext cx="432048" cy="18466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ja-JP" altLang="en-US" sz="600" dirty="0">
                  <a:solidFill>
                    <a:schemeClr val="tx1">
                      <a:lumMod val="75000"/>
                      <a:lumOff val="25000"/>
                    </a:schemeClr>
                  </a:solidFill>
                </a:rPr>
                <a:t>釜石</a:t>
              </a:r>
              <a:r>
                <a:rPr kumimoji="1" lang="ja-JP" altLang="en-US" sz="600" b="1" dirty="0">
                  <a:solidFill>
                    <a:schemeClr val="tx1">
                      <a:lumMod val="75000"/>
                      <a:lumOff val="25000"/>
                    </a:schemeClr>
                  </a:solidFill>
                </a:rPr>
                <a:t>　</a:t>
              </a:r>
              <a:endParaRPr kumimoji="1" lang="ja-JP" altLang="en-US" sz="200" b="1" dirty="0">
                <a:solidFill>
                  <a:schemeClr val="tx1">
                    <a:lumMod val="75000"/>
                    <a:lumOff val="25000"/>
                  </a:schemeClr>
                </a:solidFill>
              </a:endParaRPr>
            </a:p>
          </p:txBody>
        </p:sp>
        <p:sp>
          <p:nvSpPr>
            <p:cNvPr id="89" name="正方形/長方形 88">
              <a:extLst>
                <a:ext uri="{FF2B5EF4-FFF2-40B4-BE49-F238E27FC236}">
                  <a16:creationId xmlns:a16="http://schemas.microsoft.com/office/drawing/2014/main" id="{C4291B61-0EE5-4F7A-988B-715C4F5A9328}"/>
                </a:ext>
              </a:extLst>
            </p:cNvPr>
            <p:cNvSpPr/>
            <p:nvPr/>
          </p:nvSpPr>
          <p:spPr>
            <a:xfrm>
              <a:off x="773739" y="3676138"/>
              <a:ext cx="241829" cy="131123"/>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テキスト ボックス 5">
              <a:extLst>
                <a:ext uri="{FF2B5EF4-FFF2-40B4-BE49-F238E27FC236}">
                  <a16:creationId xmlns:a16="http://schemas.microsoft.com/office/drawing/2014/main" id="{AE744828-6DCD-4F68-BDE7-8AEE08D63BA9}"/>
                </a:ext>
              </a:extLst>
            </p:cNvPr>
            <p:cNvSpPr txBox="1"/>
            <p:nvPr/>
          </p:nvSpPr>
          <p:spPr>
            <a:xfrm>
              <a:off x="731387" y="3645247"/>
              <a:ext cx="476801" cy="18466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sz="600" dirty="0">
                  <a:solidFill>
                    <a:schemeClr val="tx1">
                      <a:lumMod val="75000"/>
                      <a:lumOff val="25000"/>
                    </a:schemeClr>
                  </a:solidFill>
                </a:rPr>
                <a:t>23</a:t>
              </a:r>
              <a:r>
                <a:rPr lang="ja-JP" altLang="en-US" sz="600" dirty="0">
                  <a:solidFill>
                    <a:schemeClr val="tx1">
                      <a:lumMod val="75000"/>
                      <a:lumOff val="25000"/>
                    </a:schemeClr>
                  </a:solidFill>
                </a:rPr>
                <a:t>区</a:t>
              </a:r>
              <a:r>
                <a:rPr kumimoji="1" lang="ja-JP" altLang="en-US" sz="600" b="1" dirty="0">
                  <a:solidFill>
                    <a:schemeClr val="tx1">
                      <a:lumMod val="75000"/>
                      <a:lumOff val="25000"/>
                    </a:schemeClr>
                  </a:solidFill>
                </a:rPr>
                <a:t>　</a:t>
              </a:r>
              <a:endParaRPr kumimoji="1" lang="ja-JP" altLang="en-US" sz="200" b="1" dirty="0">
                <a:solidFill>
                  <a:schemeClr val="tx1">
                    <a:lumMod val="75000"/>
                    <a:lumOff val="25000"/>
                  </a:schemeClr>
                </a:solidFill>
              </a:endParaRPr>
            </a:p>
          </p:txBody>
        </p:sp>
        <p:sp>
          <p:nvSpPr>
            <p:cNvPr id="92" name="正方形/長方形 91">
              <a:extLst>
                <a:ext uri="{FF2B5EF4-FFF2-40B4-BE49-F238E27FC236}">
                  <a16:creationId xmlns:a16="http://schemas.microsoft.com/office/drawing/2014/main" id="{129F0068-C38E-46BB-81E1-DCC30FC005F3}"/>
                </a:ext>
              </a:extLst>
            </p:cNvPr>
            <p:cNvSpPr/>
            <p:nvPr/>
          </p:nvSpPr>
          <p:spPr>
            <a:xfrm>
              <a:off x="492987" y="3676494"/>
              <a:ext cx="241829" cy="1311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00" dirty="0">
                <a:solidFill>
                  <a:schemeClr val="tx1"/>
                </a:solidFill>
              </a:endParaRPr>
            </a:p>
          </p:txBody>
        </p:sp>
        <p:sp>
          <p:nvSpPr>
            <p:cNvPr id="93" name="テキスト ボックス 5">
              <a:extLst>
                <a:ext uri="{FF2B5EF4-FFF2-40B4-BE49-F238E27FC236}">
                  <a16:creationId xmlns:a16="http://schemas.microsoft.com/office/drawing/2014/main" id="{C5082705-6C73-4EC2-B3CC-A153877E11EA}"/>
                </a:ext>
              </a:extLst>
            </p:cNvPr>
            <p:cNvSpPr txBox="1"/>
            <p:nvPr/>
          </p:nvSpPr>
          <p:spPr>
            <a:xfrm>
              <a:off x="447683" y="3645430"/>
              <a:ext cx="433331" cy="18466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600" dirty="0">
                  <a:solidFill>
                    <a:schemeClr val="tx1">
                      <a:lumMod val="75000"/>
                      <a:lumOff val="25000"/>
                    </a:schemeClr>
                  </a:solidFill>
                </a:rPr>
                <a:t>横浜</a:t>
              </a:r>
              <a:r>
                <a:rPr kumimoji="1" lang="ja-JP" altLang="en-US" sz="600" b="1" dirty="0">
                  <a:solidFill>
                    <a:schemeClr val="tx1">
                      <a:lumMod val="75000"/>
                      <a:lumOff val="25000"/>
                    </a:schemeClr>
                  </a:solidFill>
                </a:rPr>
                <a:t>　</a:t>
              </a:r>
              <a:endParaRPr kumimoji="1" lang="ja-JP" altLang="en-US" sz="200" b="1" dirty="0">
                <a:solidFill>
                  <a:schemeClr val="tx1">
                    <a:lumMod val="75000"/>
                    <a:lumOff val="25000"/>
                  </a:schemeClr>
                </a:solidFill>
              </a:endParaRPr>
            </a:p>
          </p:txBody>
        </p:sp>
        <p:sp>
          <p:nvSpPr>
            <p:cNvPr id="100" name="正方形/長方形 99">
              <a:extLst>
                <a:ext uri="{FF2B5EF4-FFF2-40B4-BE49-F238E27FC236}">
                  <a16:creationId xmlns:a16="http://schemas.microsoft.com/office/drawing/2014/main" id="{35C9A641-2619-4FF3-AA40-24F32B79FA4B}"/>
                </a:ext>
              </a:extLst>
            </p:cNvPr>
            <p:cNvSpPr/>
            <p:nvPr/>
          </p:nvSpPr>
          <p:spPr>
            <a:xfrm>
              <a:off x="777106" y="3491883"/>
              <a:ext cx="241829" cy="131123"/>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00" dirty="0">
                <a:solidFill>
                  <a:schemeClr val="tx1"/>
                </a:solidFill>
              </a:endParaRPr>
            </a:p>
          </p:txBody>
        </p:sp>
        <p:sp>
          <p:nvSpPr>
            <p:cNvPr id="101" name="テキスト ボックス 5">
              <a:extLst>
                <a:ext uri="{FF2B5EF4-FFF2-40B4-BE49-F238E27FC236}">
                  <a16:creationId xmlns:a16="http://schemas.microsoft.com/office/drawing/2014/main" id="{750D9A1B-805D-48FD-B500-FF03C760CB1F}"/>
                </a:ext>
              </a:extLst>
            </p:cNvPr>
            <p:cNvSpPr txBox="1"/>
            <p:nvPr/>
          </p:nvSpPr>
          <p:spPr>
            <a:xfrm>
              <a:off x="726184" y="3463733"/>
              <a:ext cx="372616" cy="18466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ja-JP" altLang="en-US" sz="600" dirty="0">
                  <a:solidFill>
                    <a:schemeClr val="tx1">
                      <a:lumMod val="75000"/>
                      <a:lumOff val="25000"/>
                    </a:schemeClr>
                  </a:solidFill>
                </a:rPr>
                <a:t>仙台</a:t>
              </a:r>
              <a:r>
                <a:rPr kumimoji="1" lang="ja-JP" altLang="en-US" sz="600" b="1" dirty="0">
                  <a:solidFill>
                    <a:schemeClr val="tx1">
                      <a:lumMod val="75000"/>
                      <a:lumOff val="25000"/>
                    </a:schemeClr>
                  </a:solidFill>
                </a:rPr>
                <a:t>　</a:t>
              </a:r>
              <a:endParaRPr kumimoji="1" lang="ja-JP" altLang="en-US" sz="200" b="1" dirty="0">
                <a:solidFill>
                  <a:schemeClr val="tx1">
                    <a:lumMod val="75000"/>
                    <a:lumOff val="25000"/>
                  </a:schemeClr>
                </a:solidFill>
              </a:endParaRPr>
            </a:p>
          </p:txBody>
        </p:sp>
        <p:sp>
          <p:nvSpPr>
            <p:cNvPr id="123" name="テキスト ボックス 5">
              <a:extLst>
                <a:ext uri="{FF2B5EF4-FFF2-40B4-BE49-F238E27FC236}">
                  <a16:creationId xmlns:a16="http://schemas.microsoft.com/office/drawing/2014/main" id="{193F93D0-446F-4104-8719-54FB70760EB3}"/>
                </a:ext>
              </a:extLst>
            </p:cNvPr>
            <p:cNvSpPr txBox="1"/>
            <p:nvPr/>
          </p:nvSpPr>
          <p:spPr>
            <a:xfrm>
              <a:off x="344770" y="3296043"/>
              <a:ext cx="824104" cy="20005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ja-JP" altLang="en-US" sz="700" dirty="0">
                  <a:solidFill>
                    <a:schemeClr val="tx1">
                      <a:lumMod val="75000"/>
                      <a:lumOff val="25000"/>
                    </a:schemeClr>
                  </a:solidFill>
                </a:rPr>
                <a:t>＜</a:t>
              </a:r>
              <a:r>
                <a:rPr lang="en-US" altLang="ja-JP" sz="700" dirty="0">
                  <a:solidFill>
                    <a:schemeClr val="tx1">
                      <a:lumMod val="75000"/>
                      <a:lumOff val="25000"/>
                    </a:schemeClr>
                  </a:solidFill>
                </a:rPr>
                <a:t>10</a:t>
              </a:r>
              <a:r>
                <a:rPr lang="ja-JP" altLang="en-US" sz="700" dirty="0">
                  <a:solidFill>
                    <a:schemeClr val="tx1">
                      <a:lumMod val="75000"/>
                      <a:lumOff val="25000"/>
                    </a:schemeClr>
                  </a:solidFill>
                </a:rPr>
                <a:t>年間の例＞</a:t>
              </a:r>
              <a:r>
                <a:rPr kumimoji="1" lang="ja-JP" altLang="en-US" sz="700" b="1" dirty="0">
                  <a:solidFill>
                    <a:schemeClr val="tx1">
                      <a:lumMod val="75000"/>
                      <a:lumOff val="25000"/>
                    </a:schemeClr>
                  </a:solidFill>
                </a:rPr>
                <a:t>　</a:t>
              </a:r>
              <a:endParaRPr kumimoji="1" lang="ja-JP" altLang="en-US" sz="300" b="1" dirty="0">
                <a:solidFill>
                  <a:schemeClr val="tx1">
                    <a:lumMod val="75000"/>
                    <a:lumOff val="25000"/>
                  </a:schemeClr>
                </a:solidFill>
              </a:endParaRPr>
            </a:p>
          </p:txBody>
        </p:sp>
      </p:grpSp>
      <p:sp>
        <p:nvSpPr>
          <p:cNvPr id="116" name="正方形/長方形 115">
            <a:extLst>
              <a:ext uri="{FF2B5EF4-FFF2-40B4-BE49-F238E27FC236}">
                <a16:creationId xmlns:a16="http://schemas.microsoft.com/office/drawing/2014/main" id="{CA663919-4FF2-48EA-B414-69D13FD1B6BF}"/>
              </a:ext>
            </a:extLst>
          </p:cNvPr>
          <p:cNvSpPr/>
          <p:nvPr/>
        </p:nvSpPr>
        <p:spPr>
          <a:xfrm>
            <a:off x="181993" y="4174355"/>
            <a:ext cx="6609332" cy="4909365"/>
          </a:xfrm>
          <a:prstGeom prst="rect">
            <a:avLst/>
          </a:prstGeom>
          <a:no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 name="テキスト ボックス 5">
            <a:extLst>
              <a:ext uri="{FF2B5EF4-FFF2-40B4-BE49-F238E27FC236}">
                <a16:creationId xmlns:a16="http://schemas.microsoft.com/office/drawing/2014/main" id="{D1E1D4CE-AFA7-4AEF-B710-7A8E8A687CAE}"/>
              </a:ext>
            </a:extLst>
          </p:cNvPr>
          <p:cNvSpPr txBox="1"/>
          <p:nvPr/>
        </p:nvSpPr>
        <p:spPr>
          <a:xfrm>
            <a:off x="5015749" y="3938623"/>
            <a:ext cx="1745843" cy="200055"/>
          </a:xfrm>
          <a:prstGeom prst="rect">
            <a:avLst/>
          </a:prstGeom>
          <a:solidFill>
            <a:schemeClr val="bg1"/>
          </a:solid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700" dirty="0">
                <a:solidFill>
                  <a:schemeClr val="tx1">
                    <a:lumMod val="75000"/>
                    <a:lumOff val="25000"/>
                  </a:schemeClr>
                </a:solidFill>
              </a:rPr>
              <a:t>ただし直近１年間は</a:t>
            </a:r>
            <a:r>
              <a:rPr kumimoji="1" lang="en-US" altLang="ja-JP" sz="700" dirty="0">
                <a:solidFill>
                  <a:schemeClr val="tx1">
                    <a:lumMod val="75000"/>
                    <a:lumOff val="25000"/>
                  </a:schemeClr>
                </a:solidFill>
              </a:rPr>
              <a:t>23</a:t>
            </a:r>
            <a:r>
              <a:rPr kumimoji="1" lang="ja-JP" altLang="en-US" sz="700" dirty="0">
                <a:solidFill>
                  <a:schemeClr val="tx1">
                    <a:lumMod val="75000"/>
                    <a:lumOff val="25000"/>
                  </a:schemeClr>
                </a:solidFill>
              </a:rPr>
              <a:t>区での就業が必要</a:t>
            </a:r>
            <a:endParaRPr kumimoji="1" lang="ja-JP" altLang="en-US" sz="300" dirty="0">
              <a:solidFill>
                <a:schemeClr val="tx1">
                  <a:lumMod val="75000"/>
                  <a:lumOff val="25000"/>
                </a:schemeClr>
              </a:solidFill>
            </a:endParaRPr>
          </a:p>
        </p:txBody>
      </p:sp>
      <p:sp>
        <p:nvSpPr>
          <p:cNvPr id="98" name="テキスト ボックス 5">
            <a:extLst>
              <a:ext uri="{FF2B5EF4-FFF2-40B4-BE49-F238E27FC236}">
                <a16:creationId xmlns:a16="http://schemas.microsoft.com/office/drawing/2014/main" id="{8E74BEBF-EEFD-45D0-8106-FAE573F50B63}"/>
              </a:ext>
            </a:extLst>
          </p:cNvPr>
          <p:cNvSpPr txBox="1"/>
          <p:nvPr/>
        </p:nvSpPr>
        <p:spPr>
          <a:xfrm>
            <a:off x="3508673" y="3798039"/>
            <a:ext cx="3325769" cy="24622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ja-JP" altLang="en-US" sz="700" dirty="0">
                <a:solidFill>
                  <a:schemeClr val="tx1">
                    <a:lumMod val="75000"/>
                    <a:lumOff val="25000"/>
                  </a:schemeClr>
                </a:solidFill>
              </a:rPr>
              <a:t>直近</a:t>
            </a:r>
            <a:r>
              <a:rPr lang="en-US" altLang="ja-JP" sz="700" dirty="0">
                <a:solidFill>
                  <a:schemeClr val="tx1">
                    <a:lumMod val="75000"/>
                    <a:lumOff val="25000"/>
                  </a:schemeClr>
                </a:solidFill>
              </a:rPr>
              <a:t>1</a:t>
            </a:r>
            <a:r>
              <a:rPr lang="ja-JP" altLang="en-US" sz="700" dirty="0">
                <a:solidFill>
                  <a:schemeClr val="tx1">
                    <a:lumMod val="75000"/>
                    <a:lumOff val="25000"/>
                  </a:schemeClr>
                </a:solidFill>
              </a:rPr>
              <a:t>年間を含む通算</a:t>
            </a:r>
            <a:r>
              <a:rPr lang="en-US" altLang="ja-JP" sz="700" dirty="0">
                <a:solidFill>
                  <a:schemeClr val="tx1">
                    <a:lumMod val="75000"/>
                    <a:lumOff val="25000"/>
                  </a:schemeClr>
                </a:solidFill>
              </a:rPr>
              <a:t>5</a:t>
            </a:r>
            <a:r>
              <a:rPr lang="ja-JP" altLang="en-US" sz="700" dirty="0">
                <a:solidFill>
                  <a:schemeClr val="tx1">
                    <a:lumMod val="75000"/>
                    <a:lumOff val="25000"/>
                  </a:schemeClr>
                </a:solidFill>
              </a:rPr>
              <a:t>年以上東京</a:t>
            </a:r>
            <a:r>
              <a:rPr lang="en-US" altLang="ja-JP" sz="700" dirty="0">
                <a:solidFill>
                  <a:schemeClr val="tx1">
                    <a:lumMod val="75000"/>
                    <a:lumOff val="25000"/>
                  </a:schemeClr>
                </a:solidFill>
              </a:rPr>
              <a:t>23</a:t>
            </a:r>
            <a:r>
              <a:rPr lang="ja-JP" altLang="en-US" sz="700" dirty="0">
                <a:solidFill>
                  <a:schemeClr val="tx1">
                    <a:lumMod val="75000"/>
                    <a:lumOff val="25000"/>
                  </a:schemeClr>
                </a:solidFill>
              </a:rPr>
              <a:t>区のため、対象○　</a:t>
            </a:r>
            <a:r>
              <a:rPr lang="en-US" altLang="ja-JP" sz="700" dirty="0">
                <a:solidFill>
                  <a:schemeClr val="tx1">
                    <a:lumMod val="75000"/>
                    <a:lumOff val="25000"/>
                  </a:schemeClr>
                </a:solidFill>
              </a:rPr>
              <a:t>※</a:t>
            </a:r>
            <a:r>
              <a:rPr lang="ja-JP" altLang="en-US" sz="700" dirty="0">
                <a:solidFill>
                  <a:schemeClr val="tx1">
                    <a:lumMod val="75000"/>
                    <a:lumOff val="25000"/>
                  </a:schemeClr>
                </a:solidFill>
              </a:rPr>
              <a:t>学生期間も対象</a:t>
            </a:r>
            <a:endParaRPr lang="en-US" altLang="ja-JP" sz="700" dirty="0">
              <a:solidFill>
                <a:schemeClr val="tx1">
                  <a:lumMod val="75000"/>
                  <a:lumOff val="25000"/>
                </a:schemeClr>
              </a:solidFill>
            </a:endParaRPr>
          </a:p>
          <a:p>
            <a:endParaRPr kumimoji="1" lang="ja-JP" altLang="en-US" sz="300" dirty="0">
              <a:solidFill>
                <a:schemeClr val="tx1">
                  <a:lumMod val="75000"/>
                  <a:lumOff val="25000"/>
                </a:schemeClr>
              </a:solidFill>
            </a:endParaRPr>
          </a:p>
        </p:txBody>
      </p:sp>
      <p:graphicFrame>
        <p:nvGraphicFramePr>
          <p:cNvPr id="129" name="表 2">
            <a:extLst>
              <a:ext uri="{FF2B5EF4-FFF2-40B4-BE49-F238E27FC236}">
                <a16:creationId xmlns:a16="http://schemas.microsoft.com/office/drawing/2014/main" id="{2657F1C1-4400-40AD-84B4-A9452C22462F}"/>
              </a:ext>
            </a:extLst>
          </p:cNvPr>
          <p:cNvGraphicFramePr>
            <a:graphicFrameLocks noGrp="1"/>
          </p:cNvGraphicFramePr>
          <p:nvPr>
            <p:extLst>
              <p:ext uri="{D42A27DB-BD31-4B8C-83A1-F6EECF244321}">
                <p14:modId xmlns:p14="http://schemas.microsoft.com/office/powerpoint/2010/main" val="2883465957"/>
              </p:ext>
            </p:extLst>
          </p:nvPr>
        </p:nvGraphicFramePr>
        <p:xfrm>
          <a:off x="301511" y="7895509"/>
          <a:ext cx="2817467" cy="1109331"/>
        </p:xfrm>
        <a:graphic>
          <a:graphicData uri="http://schemas.openxmlformats.org/drawingml/2006/table">
            <a:tbl>
              <a:tblPr firstRow="1" bandRow="1">
                <a:tableStyleId>{5940675A-B579-460E-94D1-54222C63F5DA}</a:tableStyleId>
              </a:tblPr>
              <a:tblGrid>
                <a:gridCol w="297180">
                  <a:extLst>
                    <a:ext uri="{9D8B030D-6E8A-4147-A177-3AD203B41FA5}">
                      <a16:colId xmlns:a16="http://schemas.microsoft.com/office/drawing/2014/main" val="1430879466"/>
                    </a:ext>
                  </a:extLst>
                </a:gridCol>
                <a:gridCol w="2520287">
                  <a:extLst>
                    <a:ext uri="{9D8B030D-6E8A-4147-A177-3AD203B41FA5}">
                      <a16:colId xmlns:a16="http://schemas.microsoft.com/office/drawing/2014/main" val="1948630930"/>
                    </a:ext>
                  </a:extLst>
                </a:gridCol>
              </a:tblGrid>
              <a:tr h="247857">
                <a:tc>
                  <a:txBody>
                    <a:bodyPr/>
                    <a:lstStyle/>
                    <a:p>
                      <a:pPr algn="ctr"/>
                      <a:r>
                        <a:rPr kumimoji="1" lang="ja-JP" altLang="en-US" sz="900" b="1" dirty="0"/>
                        <a:t>ア</a:t>
                      </a:r>
                    </a:p>
                  </a:txBody>
                  <a:tcPr>
                    <a:solidFill>
                      <a:schemeClr val="bg1">
                        <a:lumMod val="85000"/>
                      </a:schemeClr>
                    </a:solidFill>
                  </a:tcPr>
                </a:tc>
                <a:tc>
                  <a:txBody>
                    <a:bodyPr/>
                    <a:lstStyle/>
                    <a:p>
                      <a:r>
                        <a:rPr kumimoji="1" lang="ja-JP" altLang="en-US" sz="900" dirty="0"/>
                        <a:t>釜石市出身の方　（２親等以内が釜石にいる方）</a:t>
                      </a:r>
                    </a:p>
                  </a:txBody>
                  <a:tcPr/>
                </a:tc>
                <a:extLst>
                  <a:ext uri="{0D108BD9-81ED-4DB2-BD59-A6C34878D82A}">
                    <a16:rowId xmlns:a16="http://schemas.microsoft.com/office/drawing/2014/main" val="4095891748"/>
                  </a:ext>
                </a:extLst>
              </a:tr>
              <a:tr h="247857">
                <a:tc>
                  <a:txBody>
                    <a:bodyPr/>
                    <a:lstStyle/>
                    <a:p>
                      <a:pPr algn="ctr"/>
                      <a:r>
                        <a:rPr kumimoji="1" lang="ja-JP" altLang="en-US" sz="900" b="1" dirty="0"/>
                        <a:t>イ</a:t>
                      </a:r>
                    </a:p>
                  </a:txBody>
                  <a:tcPr>
                    <a:solidFill>
                      <a:schemeClr val="bg1">
                        <a:lumMod val="85000"/>
                      </a:schemeClr>
                    </a:solidFill>
                  </a:tcPr>
                </a:tc>
                <a:tc>
                  <a:txBody>
                    <a:bodyPr/>
                    <a:lstStyle/>
                    <a:p>
                      <a:r>
                        <a:rPr kumimoji="1" lang="ja-JP" altLang="en-US" sz="900" dirty="0"/>
                        <a:t>釜石市暮らしお試し移住パック制度を利用したことがある方、市が実施する移住ツアーの参加者</a:t>
                      </a:r>
                    </a:p>
                  </a:txBody>
                  <a:tcPr/>
                </a:tc>
                <a:extLst>
                  <a:ext uri="{0D108BD9-81ED-4DB2-BD59-A6C34878D82A}">
                    <a16:rowId xmlns:a16="http://schemas.microsoft.com/office/drawing/2014/main" val="879387345"/>
                  </a:ext>
                </a:extLst>
              </a:tr>
              <a:tr h="247857">
                <a:tc>
                  <a:txBody>
                    <a:bodyPr/>
                    <a:lstStyle/>
                    <a:p>
                      <a:pPr algn="ctr"/>
                      <a:r>
                        <a:rPr kumimoji="1" lang="ja-JP" altLang="en-US" sz="900" b="1" dirty="0"/>
                        <a:t>ウ</a:t>
                      </a:r>
                    </a:p>
                  </a:txBody>
                  <a:tcPr>
                    <a:solidFill>
                      <a:schemeClr val="bg1">
                        <a:lumMod val="85000"/>
                      </a:schemeClr>
                    </a:solidFill>
                  </a:tcPr>
                </a:tc>
                <a:tc>
                  <a:txBody>
                    <a:bodyPr/>
                    <a:lstStyle/>
                    <a:p>
                      <a:r>
                        <a:rPr kumimoji="1" lang="ja-JP" altLang="en-US" sz="900" dirty="0"/>
                        <a:t>インターンシップ･副業で市内企業に就業した方</a:t>
                      </a:r>
                    </a:p>
                  </a:txBody>
                  <a:tcPr/>
                </a:tc>
                <a:extLst>
                  <a:ext uri="{0D108BD9-81ED-4DB2-BD59-A6C34878D82A}">
                    <a16:rowId xmlns:a16="http://schemas.microsoft.com/office/drawing/2014/main" val="3839111455"/>
                  </a:ext>
                </a:extLst>
              </a:tr>
              <a:tr h="247857">
                <a:tc>
                  <a:txBody>
                    <a:bodyPr/>
                    <a:lstStyle/>
                    <a:p>
                      <a:pPr algn="ctr"/>
                      <a:r>
                        <a:rPr kumimoji="1" lang="ja-JP" altLang="en-US" sz="900" b="1" dirty="0"/>
                        <a:t>エ</a:t>
                      </a:r>
                    </a:p>
                  </a:txBody>
                  <a:tcP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t>釜石ラグビー応援団の団員</a:t>
                      </a:r>
                    </a:p>
                  </a:txBody>
                  <a:tcPr/>
                </a:tc>
                <a:extLst>
                  <a:ext uri="{0D108BD9-81ED-4DB2-BD59-A6C34878D82A}">
                    <a16:rowId xmlns:a16="http://schemas.microsoft.com/office/drawing/2014/main" val="817077788"/>
                  </a:ext>
                </a:extLst>
              </a:tr>
            </a:tbl>
          </a:graphicData>
        </a:graphic>
      </p:graphicFrame>
      <p:sp>
        <p:nvSpPr>
          <p:cNvPr id="99" name="角丸四角形 7">
            <a:extLst>
              <a:ext uri="{FF2B5EF4-FFF2-40B4-BE49-F238E27FC236}">
                <a16:creationId xmlns:a16="http://schemas.microsoft.com/office/drawing/2014/main" id="{67EA742C-8BC0-4975-B067-01A685B7899B}"/>
              </a:ext>
            </a:extLst>
          </p:cNvPr>
          <p:cNvSpPr/>
          <p:nvPr/>
        </p:nvSpPr>
        <p:spPr>
          <a:xfrm>
            <a:off x="4917431" y="960053"/>
            <a:ext cx="1924631" cy="725387"/>
          </a:xfrm>
          <a:prstGeom prst="roundRect">
            <a:avLst/>
          </a:prstGeom>
          <a:solidFill>
            <a:srgbClr val="FF00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b="1" dirty="0"/>
              <a:t>18</a:t>
            </a:r>
            <a:r>
              <a:rPr lang="ja-JP" altLang="en-US" sz="1400" b="1" dirty="0"/>
              <a:t>歳未満</a:t>
            </a:r>
            <a:r>
              <a:rPr lang="ja-JP" altLang="en-US" sz="1000" b="1" dirty="0"/>
              <a:t>を</a:t>
            </a:r>
            <a:r>
              <a:rPr lang="ja-JP" altLang="en-US" sz="1400" b="1" dirty="0"/>
              <a:t>帯同</a:t>
            </a:r>
            <a:r>
              <a:rPr lang="ja-JP" altLang="en-US" sz="800" b="1" dirty="0"/>
              <a:t>したら</a:t>
            </a:r>
            <a:r>
              <a:rPr lang="ja-JP" altLang="en-US" sz="1400" b="1" dirty="0"/>
              <a:t> </a:t>
            </a:r>
            <a:endParaRPr lang="en-US" altLang="ja-JP" sz="1400" b="1" dirty="0"/>
          </a:p>
          <a:p>
            <a:r>
              <a:rPr lang="ja-JP" altLang="en-US" sz="2400" b="1" dirty="0"/>
              <a:t> </a:t>
            </a:r>
            <a:r>
              <a:rPr lang="ja-JP" altLang="en-US" sz="1200" b="1" dirty="0"/>
              <a:t>一人あたり </a:t>
            </a:r>
            <a:r>
              <a:rPr kumimoji="1" lang="en-US" altLang="ja-JP" sz="2400" b="1" dirty="0"/>
              <a:t>100</a:t>
            </a:r>
            <a:r>
              <a:rPr kumimoji="1" lang="ja-JP" altLang="en-US" sz="1200" b="1" dirty="0"/>
              <a:t>万円</a:t>
            </a:r>
            <a:endParaRPr kumimoji="1" lang="en-US" altLang="ja-JP" sz="1200" b="1" dirty="0"/>
          </a:p>
          <a:p>
            <a:r>
              <a:rPr lang="en-US" altLang="ja-JP" sz="600" b="1" dirty="0"/>
              <a:t>                                          ※4</a:t>
            </a:r>
            <a:r>
              <a:rPr lang="ja-JP" altLang="en-US" sz="600" b="1" dirty="0"/>
              <a:t>月</a:t>
            </a:r>
            <a:r>
              <a:rPr lang="en-US" altLang="ja-JP" sz="600" b="1" dirty="0"/>
              <a:t>1</a:t>
            </a:r>
            <a:r>
              <a:rPr lang="ja-JP" altLang="en-US" sz="600" b="1" dirty="0"/>
              <a:t>日時点の年齢</a:t>
            </a:r>
            <a:endParaRPr kumimoji="1" lang="ja-JP" altLang="en-US" sz="1400" b="1" dirty="0"/>
          </a:p>
        </p:txBody>
      </p:sp>
      <p:grpSp>
        <p:nvGrpSpPr>
          <p:cNvPr id="7" name="グループ化 6">
            <a:extLst>
              <a:ext uri="{FF2B5EF4-FFF2-40B4-BE49-F238E27FC236}">
                <a16:creationId xmlns:a16="http://schemas.microsoft.com/office/drawing/2014/main" id="{93167EE3-6D21-458D-B0A8-E9BB98D9287F}"/>
              </a:ext>
            </a:extLst>
          </p:cNvPr>
          <p:cNvGrpSpPr/>
          <p:nvPr/>
        </p:nvGrpSpPr>
        <p:grpSpPr>
          <a:xfrm>
            <a:off x="415222" y="529132"/>
            <a:ext cx="401072" cy="301300"/>
            <a:chOff x="-772968" y="773579"/>
            <a:chExt cx="401072" cy="301300"/>
          </a:xfrm>
        </p:grpSpPr>
        <p:sp>
          <p:nvSpPr>
            <p:cNvPr id="6" name="楕円 5">
              <a:extLst>
                <a:ext uri="{FF2B5EF4-FFF2-40B4-BE49-F238E27FC236}">
                  <a16:creationId xmlns:a16="http://schemas.microsoft.com/office/drawing/2014/main" id="{C292C742-2071-48C6-9E4E-EBC6080BFC4A}"/>
                </a:ext>
              </a:extLst>
            </p:cNvPr>
            <p:cNvSpPr/>
            <p:nvPr/>
          </p:nvSpPr>
          <p:spPr>
            <a:xfrm>
              <a:off x="-765653" y="773579"/>
              <a:ext cx="386442" cy="301300"/>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5AD7278B-ED3C-4D01-9696-426E6A307A41}"/>
                </a:ext>
              </a:extLst>
            </p:cNvPr>
            <p:cNvSpPr txBox="1"/>
            <p:nvPr/>
          </p:nvSpPr>
          <p:spPr>
            <a:xfrm>
              <a:off x="-772968" y="785729"/>
              <a:ext cx="401072" cy="276999"/>
            </a:xfrm>
            <a:prstGeom prst="rect">
              <a:avLst/>
            </a:prstGeom>
            <a:noFill/>
          </p:spPr>
          <p:txBody>
            <a:bodyPr wrap="none" rtlCol="0">
              <a:spAutoFit/>
            </a:bodyPr>
            <a:lstStyle/>
            <a:p>
              <a:r>
                <a:rPr lang="en-US" altLang="ja-JP" sz="1200" b="1" dirty="0">
                  <a:solidFill>
                    <a:schemeClr val="bg1"/>
                  </a:solidFill>
                </a:rPr>
                <a:t>R</a:t>
              </a:r>
              <a:r>
                <a:rPr lang="ja-JP" altLang="en-US" sz="1200" b="1" dirty="0">
                  <a:solidFill>
                    <a:schemeClr val="bg1"/>
                  </a:solidFill>
                </a:rPr>
                <a:t>５</a:t>
              </a:r>
              <a:endParaRPr lang="en-US" altLang="ja-JP" sz="1200" b="1" dirty="0">
                <a:solidFill>
                  <a:schemeClr val="bg1"/>
                </a:solidFill>
              </a:endParaRPr>
            </a:p>
          </p:txBody>
        </p:sp>
      </p:grpSp>
    </p:spTree>
    <p:extLst>
      <p:ext uri="{BB962C8B-B14F-4D97-AF65-F5344CB8AC3E}">
        <p14:creationId xmlns:p14="http://schemas.microsoft.com/office/powerpoint/2010/main" val="1566431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548680" y="888997"/>
            <a:ext cx="1459541" cy="55460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chemeClr val="tx1"/>
                </a:solidFill>
              </a:rPr>
              <a:t>「シゴ</a:t>
            </a:r>
            <a:r>
              <a:rPr kumimoji="1" lang="ja-JP" altLang="en-US" sz="1000" dirty="0">
                <a:solidFill>
                  <a:schemeClr val="tx1"/>
                </a:solidFill>
              </a:rPr>
              <a:t>トクラシバいわて」に掲載している</a:t>
            </a:r>
            <a:endParaRPr kumimoji="1" lang="en-US" altLang="ja-JP" sz="1000" dirty="0">
              <a:solidFill>
                <a:schemeClr val="tx1"/>
              </a:solidFill>
            </a:endParaRPr>
          </a:p>
          <a:p>
            <a:pPr algn="ctr"/>
            <a:r>
              <a:rPr kumimoji="1" lang="ja-JP" altLang="en-US" sz="1000" dirty="0">
                <a:solidFill>
                  <a:schemeClr val="tx1"/>
                </a:solidFill>
              </a:rPr>
              <a:t>対象求人</a:t>
            </a:r>
            <a:r>
              <a:rPr kumimoji="1" lang="ja-JP" altLang="en-US" sz="1000" dirty="0">
                <a:solidFill>
                  <a:sysClr val="windowText" lastClr="000000"/>
                </a:solidFill>
              </a:rPr>
              <a:t>へ応募</a:t>
            </a:r>
          </a:p>
        </p:txBody>
      </p:sp>
      <p:sp>
        <p:nvSpPr>
          <p:cNvPr id="36" name="正方形/長方形 35"/>
          <p:cNvSpPr/>
          <p:nvPr/>
        </p:nvSpPr>
        <p:spPr>
          <a:xfrm>
            <a:off x="2406731" y="888997"/>
            <a:ext cx="458523" cy="55460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ysClr val="windowText" lastClr="000000"/>
                </a:solidFill>
              </a:rPr>
              <a:t>内定</a:t>
            </a:r>
            <a:endParaRPr kumimoji="1" lang="ja-JP" altLang="en-US" sz="1000" dirty="0">
              <a:solidFill>
                <a:sysClr val="windowText" lastClr="000000"/>
              </a:solidFill>
            </a:endParaRPr>
          </a:p>
        </p:txBody>
      </p:sp>
      <p:sp>
        <p:nvSpPr>
          <p:cNvPr id="37" name="正方形/長方形 36"/>
          <p:cNvSpPr/>
          <p:nvPr/>
        </p:nvSpPr>
        <p:spPr>
          <a:xfrm>
            <a:off x="3273367" y="895233"/>
            <a:ext cx="458523" cy="55460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ysClr val="windowText" lastClr="000000"/>
                </a:solidFill>
              </a:rPr>
              <a:t>就職</a:t>
            </a:r>
          </a:p>
        </p:txBody>
      </p:sp>
      <p:sp>
        <p:nvSpPr>
          <p:cNvPr id="40" name="正方形/長方形 39"/>
          <p:cNvSpPr/>
          <p:nvPr/>
        </p:nvSpPr>
        <p:spPr>
          <a:xfrm>
            <a:off x="561653" y="470710"/>
            <a:ext cx="3178956" cy="295871"/>
          </a:xfrm>
          <a:prstGeom prst="rect">
            <a:avLst/>
          </a:prstGeom>
          <a:solidFill>
            <a:srgbClr val="CC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ysClr val="windowText" lastClr="000000"/>
                </a:solidFill>
              </a:rPr>
              <a:t>釜石市に移住　（住民票の異動）</a:t>
            </a:r>
            <a:endParaRPr kumimoji="1" lang="ja-JP" altLang="en-US" sz="1000" dirty="0">
              <a:solidFill>
                <a:sysClr val="windowText" lastClr="000000"/>
              </a:solidFill>
            </a:endParaRPr>
          </a:p>
        </p:txBody>
      </p:sp>
      <p:sp>
        <p:nvSpPr>
          <p:cNvPr id="6" name="右矢印 5"/>
          <p:cNvSpPr/>
          <p:nvPr/>
        </p:nvSpPr>
        <p:spPr>
          <a:xfrm>
            <a:off x="2065202" y="1199862"/>
            <a:ext cx="292019" cy="157578"/>
          </a:xfrm>
          <a:prstGeom prst="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右矢印 42"/>
          <p:cNvSpPr/>
          <p:nvPr/>
        </p:nvSpPr>
        <p:spPr>
          <a:xfrm>
            <a:off x="2926488" y="1192970"/>
            <a:ext cx="292019" cy="171361"/>
          </a:xfrm>
          <a:prstGeom prst="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右矢印 44"/>
          <p:cNvSpPr/>
          <p:nvPr/>
        </p:nvSpPr>
        <p:spPr>
          <a:xfrm>
            <a:off x="3785675" y="1185539"/>
            <a:ext cx="1045511" cy="193224"/>
          </a:xfrm>
          <a:prstGeom prst="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右矢印 45"/>
          <p:cNvSpPr/>
          <p:nvPr/>
        </p:nvSpPr>
        <p:spPr>
          <a:xfrm>
            <a:off x="5863810" y="1177453"/>
            <a:ext cx="292019" cy="180020"/>
          </a:xfrm>
          <a:prstGeom prst="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テキスト ボックス 46"/>
          <p:cNvSpPr txBox="1"/>
          <p:nvPr/>
        </p:nvSpPr>
        <p:spPr>
          <a:xfrm>
            <a:off x="3928503" y="512193"/>
            <a:ext cx="657552" cy="400110"/>
          </a:xfrm>
          <a:prstGeom prst="rect">
            <a:avLst/>
          </a:prstGeom>
          <a:noFill/>
        </p:spPr>
        <p:txBody>
          <a:bodyPr wrap="none" rtlCol="0">
            <a:spAutoFit/>
          </a:bodyPr>
          <a:lstStyle/>
          <a:p>
            <a:pPr algn="ctr"/>
            <a:r>
              <a:rPr lang="ja-JP" altLang="en-US" sz="1000" dirty="0"/>
              <a:t>移住</a:t>
            </a:r>
            <a:r>
              <a:rPr kumimoji="1" lang="ja-JP" altLang="en-US" sz="1000" dirty="0"/>
              <a:t>後</a:t>
            </a:r>
            <a:endParaRPr kumimoji="1" lang="en-US" altLang="ja-JP" sz="1000" dirty="0"/>
          </a:p>
          <a:p>
            <a:pPr algn="ctr"/>
            <a:r>
              <a:rPr kumimoji="1" lang="ja-JP" altLang="en-US" sz="1000" dirty="0"/>
              <a:t>１年以内</a:t>
            </a:r>
            <a:endParaRPr kumimoji="1" lang="ja-JP" altLang="en-US" sz="900" dirty="0"/>
          </a:p>
        </p:txBody>
      </p:sp>
      <p:sp>
        <p:nvSpPr>
          <p:cNvPr id="27" name="ホームベース 26"/>
          <p:cNvSpPr/>
          <p:nvPr/>
        </p:nvSpPr>
        <p:spPr>
          <a:xfrm>
            <a:off x="-12270" y="35496"/>
            <a:ext cx="1516772" cy="299473"/>
          </a:xfrm>
          <a:prstGeom prst="homePlat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bg1"/>
                </a:solidFill>
              </a:rPr>
              <a:t>　対象となる方</a:t>
            </a:r>
          </a:p>
        </p:txBody>
      </p:sp>
      <p:pic>
        <p:nvPicPr>
          <p:cNvPr id="28" name="図 2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20434747">
            <a:off x="6037889" y="7443604"/>
            <a:ext cx="843881" cy="912304"/>
          </a:xfrm>
          <a:prstGeom prst="rect">
            <a:avLst/>
          </a:prstGeom>
        </p:spPr>
      </p:pic>
      <p:sp>
        <p:nvSpPr>
          <p:cNvPr id="29" name="ホームベース 28"/>
          <p:cNvSpPr/>
          <p:nvPr/>
        </p:nvSpPr>
        <p:spPr>
          <a:xfrm>
            <a:off x="-12270" y="35496"/>
            <a:ext cx="1516772" cy="299473"/>
          </a:xfrm>
          <a:prstGeom prst="homePlate">
            <a:avLst/>
          </a:prstGeom>
          <a:solidFill>
            <a:srgbClr val="002060"/>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bg1"/>
                </a:solidFill>
              </a:rPr>
              <a:t>　申請の流れ</a:t>
            </a:r>
          </a:p>
        </p:txBody>
      </p:sp>
      <p:sp>
        <p:nvSpPr>
          <p:cNvPr id="32" name="ホームベース 31"/>
          <p:cNvSpPr/>
          <p:nvPr/>
        </p:nvSpPr>
        <p:spPr>
          <a:xfrm>
            <a:off x="-8334" y="2894499"/>
            <a:ext cx="1516772" cy="299473"/>
          </a:xfrm>
          <a:prstGeom prst="homePlat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bg1"/>
                </a:solidFill>
              </a:rPr>
              <a:t>　対象となる方</a:t>
            </a:r>
          </a:p>
        </p:txBody>
      </p:sp>
      <p:sp>
        <p:nvSpPr>
          <p:cNvPr id="33" name="ホームベース 32"/>
          <p:cNvSpPr/>
          <p:nvPr/>
        </p:nvSpPr>
        <p:spPr>
          <a:xfrm>
            <a:off x="-8334" y="2894499"/>
            <a:ext cx="1516772" cy="299473"/>
          </a:xfrm>
          <a:prstGeom prst="homePlate">
            <a:avLst/>
          </a:prstGeom>
          <a:solidFill>
            <a:srgbClr val="002060"/>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bg1"/>
                </a:solidFill>
              </a:rPr>
              <a:t>　</a:t>
            </a:r>
            <a:r>
              <a:rPr kumimoji="1" lang="ja-JP" altLang="en-US" sz="1400" b="1" dirty="0">
                <a:solidFill>
                  <a:schemeClr val="bg1"/>
                </a:solidFill>
              </a:rPr>
              <a:t>必要な書類</a:t>
            </a:r>
          </a:p>
        </p:txBody>
      </p:sp>
      <p:sp>
        <p:nvSpPr>
          <p:cNvPr id="34" name="テキスト ボックス 5">
            <a:extLst>
              <a:ext uri="{FF2B5EF4-FFF2-40B4-BE49-F238E27FC236}">
                <a16:creationId xmlns:a16="http://schemas.microsoft.com/office/drawing/2014/main" id="{62E8F89D-C2EB-4055-BE7E-B3AB74F100B3}"/>
              </a:ext>
            </a:extLst>
          </p:cNvPr>
          <p:cNvSpPr txBox="1"/>
          <p:nvPr/>
        </p:nvSpPr>
        <p:spPr>
          <a:xfrm>
            <a:off x="1442499" y="2924621"/>
            <a:ext cx="5276090" cy="276999"/>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ja-JP" altLang="en-US" sz="1200" dirty="0">
                <a:solidFill>
                  <a:schemeClr val="tx1">
                    <a:lumMod val="75000"/>
                    <a:lumOff val="25000"/>
                  </a:schemeClr>
                </a:solidFill>
              </a:rPr>
              <a:t>　</a:t>
            </a:r>
            <a:r>
              <a:rPr lang="ja-JP" altLang="en-US" sz="1200" dirty="0">
                <a:solidFill>
                  <a:srgbClr val="FF6600"/>
                </a:solidFill>
              </a:rPr>
              <a:t>◎</a:t>
            </a:r>
            <a:r>
              <a:rPr lang="ja-JP" altLang="en-US" sz="1200" dirty="0">
                <a:solidFill>
                  <a:schemeClr val="tx1">
                    <a:lumMod val="75000"/>
                    <a:lumOff val="25000"/>
                  </a:schemeClr>
                </a:solidFill>
              </a:rPr>
              <a:t>の書類は、</a:t>
            </a:r>
            <a:r>
              <a:rPr lang="ja-JP" altLang="en-US" sz="1200" b="1" dirty="0">
                <a:solidFill>
                  <a:schemeClr val="tx1">
                    <a:lumMod val="75000"/>
                    <a:lumOff val="25000"/>
                  </a:schemeClr>
                </a:solidFill>
              </a:rPr>
              <a:t>釜石市ホームページからダウンロードしてください。</a:t>
            </a:r>
            <a:endParaRPr kumimoji="1" lang="ja-JP" altLang="en-US" sz="900" b="1" dirty="0">
              <a:solidFill>
                <a:schemeClr val="tx1">
                  <a:lumMod val="75000"/>
                  <a:lumOff val="25000"/>
                </a:schemeClr>
              </a:solidFill>
            </a:endParaRPr>
          </a:p>
        </p:txBody>
      </p:sp>
      <p:sp>
        <p:nvSpPr>
          <p:cNvPr id="2" name="テキスト ボックス 1"/>
          <p:cNvSpPr txBox="1"/>
          <p:nvPr/>
        </p:nvSpPr>
        <p:spPr>
          <a:xfrm>
            <a:off x="200758" y="3578404"/>
            <a:ext cx="5973110" cy="1446550"/>
          </a:xfrm>
          <a:prstGeom prst="rect">
            <a:avLst/>
          </a:prstGeom>
          <a:noFill/>
        </p:spPr>
        <p:txBody>
          <a:bodyPr wrap="none" rtlCol="0">
            <a:spAutoFit/>
          </a:bodyPr>
          <a:lstStyle/>
          <a:p>
            <a:r>
              <a:rPr lang="ja-JP" altLang="en-US" sz="1100" dirty="0">
                <a:solidFill>
                  <a:srgbClr val="FF6600"/>
                </a:solidFill>
                <a:latin typeface="+mn-ea"/>
                <a:ea typeface="+mn-ea"/>
              </a:rPr>
              <a:t>◎</a:t>
            </a:r>
            <a:r>
              <a:rPr lang="ja-JP" altLang="en-US" sz="1100" dirty="0">
                <a:latin typeface="+mn-ea"/>
                <a:ea typeface="+mn-ea"/>
              </a:rPr>
              <a:t> 釜石市移住支援金交付申請書（様式１）　</a:t>
            </a:r>
          </a:p>
          <a:p>
            <a:r>
              <a:rPr lang="ja-JP" altLang="en-US" sz="1100" dirty="0">
                <a:solidFill>
                  <a:srgbClr val="FF6600"/>
                </a:solidFill>
                <a:latin typeface="+mn-ea"/>
                <a:ea typeface="+mn-ea"/>
              </a:rPr>
              <a:t>◎</a:t>
            </a:r>
            <a:r>
              <a:rPr lang="ja-JP" altLang="en-US" sz="1100" dirty="0">
                <a:latin typeface="+mn-ea"/>
                <a:ea typeface="+mn-ea"/>
              </a:rPr>
              <a:t> 釜石市移住支援金の交付申請に関する誓約事項（様式１別紙</a:t>
            </a:r>
            <a:r>
              <a:rPr lang="en-US" altLang="ja-JP" sz="1100" dirty="0">
                <a:latin typeface="+mn-ea"/>
                <a:ea typeface="+mn-ea"/>
              </a:rPr>
              <a:t>1</a:t>
            </a:r>
            <a:r>
              <a:rPr lang="ja-JP" altLang="en-US" sz="1100" dirty="0">
                <a:latin typeface="+mn-ea"/>
                <a:ea typeface="+mn-ea"/>
              </a:rPr>
              <a:t>）　</a:t>
            </a:r>
            <a:endParaRPr lang="en-US" altLang="ja-JP" sz="1100" dirty="0">
              <a:latin typeface="+mn-ea"/>
              <a:ea typeface="+mn-ea"/>
            </a:endParaRPr>
          </a:p>
          <a:p>
            <a:r>
              <a:rPr lang="ja-JP" altLang="en-US" sz="1100" dirty="0">
                <a:solidFill>
                  <a:srgbClr val="FF6600"/>
                </a:solidFill>
                <a:latin typeface="+mn-ea"/>
                <a:ea typeface="+mn-ea"/>
              </a:rPr>
              <a:t>◎</a:t>
            </a:r>
            <a:r>
              <a:rPr lang="ja-JP" altLang="en-US" sz="1100" dirty="0">
                <a:latin typeface="+mn-ea"/>
                <a:ea typeface="+mn-ea"/>
              </a:rPr>
              <a:t> 個人情報の取り扱い（様式１別紙２）</a:t>
            </a:r>
            <a:endParaRPr lang="en-US" altLang="ja-JP" sz="1100" dirty="0">
              <a:latin typeface="+mn-ea"/>
              <a:ea typeface="+mn-ea"/>
            </a:endParaRPr>
          </a:p>
          <a:p>
            <a:r>
              <a:rPr lang="ja-JP" altLang="en-US" sz="1100" dirty="0">
                <a:latin typeface="+mn-ea"/>
                <a:ea typeface="+mn-ea"/>
              </a:rPr>
              <a:t>・　写真付きの身分証明書の写し</a:t>
            </a:r>
          </a:p>
          <a:p>
            <a:r>
              <a:rPr lang="ja-JP" altLang="en-US" sz="1100" dirty="0">
                <a:latin typeface="+mn-ea"/>
                <a:ea typeface="+mn-ea"/>
              </a:rPr>
              <a:t>・　＜世帯全員分＞移住元の住民票の除票の写し（移住元の在住地、在住期間を確認できる書類）</a:t>
            </a:r>
          </a:p>
          <a:p>
            <a:r>
              <a:rPr lang="ja-JP" altLang="en-US" sz="1100" dirty="0">
                <a:latin typeface="+mn-ea"/>
                <a:ea typeface="+mn-ea"/>
              </a:rPr>
              <a:t>・　＜世帯全員分＞釜石市の住民票の写し</a:t>
            </a:r>
            <a:endParaRPr lang="en-US" altLang="ja-JP" sz="1100" dirty="0">
              <a:latin typeface="+mn-ea"/>
              <a:ea typeface="+mn-ea"/>
            </a:endParaRPr>
          </a:p>
          <a:p>
            <a:r>
              <a:rPr lang="ja-JP" altLang="en-US" sz="1100" dirty="0">
                <a:latin typeface="+mn-ea"/>
                <a:ea typeface="+mn-ea"/>
              </a:rPr>
              <a:t>・　釜石市の納税証明書、前住所地の納税証明書（</a:t>
            </a:r>
            <a:r>
              <a:rPr lang="en-US" altLang="ja-JP" sz="1100" dirty="0">
                <a:latin typeface="+mn-ea"/>
                <a:ea typeface="+mn-ea"/>
              </a:rPr>
              <a:t>18</a:t>
            </a:r>
            <a:r>
              <a:rPr lang="ja-JP" altLang="en-US" sz="1100" dirty="0">
                <a:latin typeface="+mn-ea"/>
                <a:ea typeface="+mn-ea"/>
              </a:rPr>
              <a:t>歳以上全員）</a:t>
            </a:r>
          </a:p>
          <a:p>
            <a:r>
              <a:rPr lang="ja-JP" altLang="en-US" sz="1100" dirty="0">
                <a:latin typeface="+mn-ea"/>
                <a:ea typeface="+mn-ea"/>
              </a:rPr>
              <a:t>・　移住支援金の振込先がわかるもの（預金通帳又はキャッシュカードの写し等）</a:t>
            </a:r>
            <a:endParaRPr kumimoji="1" lang="ja-JP" altLang="en-US" sz="1100" dirty="0">
              <a:latin typeface="+mn-ea"/>
              <a:ea typeface="+mn-ea"/>
            </a:endParaRPr>
          </a:p>
        </p:txBody>
      </p:sp>
      <p:sp>
        <p:nvSpPr>
          <p:cNvPr id="41" name="正方形/長方形 40"/>
          <p:cNvSpPr/>
          <p:nvPr/>
        </p:nvSpPr>
        <p:spPr>
          <a:xfrm>
            <a:off x="116632" y="3406469"/>
            <a:ext cx="6741038" cy="1637961"/>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ホームベース 47"/>
          <p:cNvSpPr/>
          <p:nvPr/>
        </p:nvSpPr>
        <p:spPr>
          <a:xfrm>
            <a:off x="116632" y="3264578"/>
            <a:ext cx="1555758" cy="299473"/>
          </a:xfrm>
          <a:prstGeom prst="homePlat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bg1"/>
                </a:solidFill>
              </a:rPr>
              <a:t>　申請者全員</a:t>
            </a:r>
            <a:endParaRPr kumimoji="1" lang="ja-JP" altLang="en-US" sz="1200" dirty="0">
              <a:solidFill>
                <a:schemeClr val="bg1"/>
              </a:solidFill>
            </a:endParaRPr>
          </a:p>
        </p:txBody>
      </p:sp>
      <p:sp>
        <p:nvSpPr>
          <p:cNvPr id="50" name="テキスト ボックス 49"/>
          <p:cNvSpPr txBox="1"/>
          <p:nvPr/>
        </p:nvSpPr>
        <p:spPr>
          <a:xfrm>
            <a:off x="1203275" y="5580430"/>
            <a:ext cx="2034531" cy="261610"/>
          </a:xfrm>
          <a:prstGeom prst="rect">
            <a:avLst/>
          </a:prstGeom>
          <a:noFill/>
        </p:spPr>
        <p:txBody>
          <a:bodyPr wrap="none" rtlCol="0">
            <a:spAutoFit/>
          </a:bodyPr>
          <a:lstStyle/>
          <a:p>
            <a:r>
              <a:rPr lang="en-US" altLang="ja-JP" sz="1100" dirty="0"/>
              <a:t>23</a:t>
            </a:r>
            <a:r>
              <a:rPr lang="ja-JP" altLang="en-US" sz="1100" dirty="0"/>
              <a:t>区内の企業等の就業証明書</a:t>
            </a:r>
          </a:p>
        </p:txBody>
      </p:sp>
      <p:sp>
        <p:nvSpPr>
          <p:cNvPr id="51" name="正方形/長方形 50"/>
          <p:cNvSpPr/>
          <p:nvPr/>
        </p:nvSpPr>
        <p:spPr>
          <a:xfrm>
            <a:off x="548680" y="5334901"/>
            <a:ext cx="6308990" cy="600585"/>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ホームベース 52"/>
          <p:cNvSpPr/>
          <p:nvPr/>
        </p:nvSpPr>
        <p:spPr>
          <a:xfrm>
            <a:off x="548680" y="5190108"/>
            <a:ext cx="3913831" cy="303132"/>
          </a:xfrm>
          <a:prstGeom prst="homePlat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bg1"/>
                </a:solidFill>
              </a:rPr>
              <a:t>　</a:t>
            </a:r>
            <a:r>
              <a:rPr lang="en-US" altLang="ja-JP" sz="1200" dirty="0">
                <a:solidFill>
                  <a:schemeClr val="bg1"/>
                </a:solidFill>
              </a:rPr>
              <a:t>23</a:t>
            </a:r>
            <a:r>
              <a:rPr lang="ja-JP" altLang="en-US" sz="1200" dirty="0">
                <a:solidFill>
                  <a:schemeClr val="bg1"/>
                </a:solidFill>
              </a:rPr>
              <a:t>区内の企業に勤務していた方、個人事業主</a:t>
            </a:r>
            <a:endParaRPr kumimoji="1" lang="ja-JP" altLang="en-US" sz="1200" dirty="0">
              <a:solidFill>
                <a:schemeClr val="bg1"/>
              </a:solidFill>
            </a:endParaRPr>
          </a:p>
        </p:txBody>
      </p:sp>
      <p:sp>
        <p:nvSpPr>
          <p:cNvPr id="55" name="テキスト ボックス 54"/>
          <p:cNvSpPr txBox="1"/>
          <p:nvPr/>
        </p:nvSpPr>
        <p:spPr>
          <a:xfrm>
            <a:off x="4193873" y="5475986"/>
            <a:ext cx="1899879" cy="430887"/>
          </a:xfrm>
          <a:prstGeom prst="rect">
            <a:avLst/>
          </a:prstGeom>
          <a:noFill/>
        </p:spPr>
        <p:txBody>
          <a:bodyPr wrap="none" rtlCol="0">
            <a:spAutoFit/>
          </a:bodyPr>
          <a:lstStyle/>
          <a:p>
            <a:r>
              <a:rPr lang="ja-JP" altLang="en-US" sz="1100" dirty="0"/>
              <a:t>・　開業届出済証明書等</a:t>
            </a:r>
            <a:endParaRPr lang="en-US" altLang="ja-JP" sz="1100" dirty="0"/>
          </a:p>
          <a:p>
            <a:r>
              <a:rPr lang="ja-JP" altLang="en-US" sz="1100" dirty="0"/>
              <a:t>・　個人事業等の納税証明書</a:t>
            </a:r>
          </a:p>
        </p:txBody>
      </p:sp>
      <p:pic>
        <p:nvPicPr>
          <p:cNvPr id="2050" name="Picture 2" descr="社長のイラスト（若い男性）"/>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35704" y="5543801"/>
            <a:ext cx="349619" cy="349619"/>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会社で働く人のイラスト（男性）"/>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65342" y="5515105"/>
            <a:ext cx="399495" cy="399495"/>
          </a:xfrm>
          <a:prstGeom prst="rect">
            <a:avLst/>
          </a:prstGeom>
          <a:noFill/>
          <a:extLst>
            <a:ext uri="{909E8E84-426E-40DD-AFC4-6F175D3DCCD1}">
              <a14:hiddenFill xmlns:a14="http://schemas.microsoft.com/office/drawing/2010/main">
                <a:solidFill>
                  <a:srgbClr val="FFFFFF"/>
                </a:solidFill>
              </a14:hiddenFill>
            </a:ext>
          </a:extLst>
        </p:spPr>
      </p:pic>
      <p:sp>
        <p:nvSpPr>
          <p:cNvPr id="62" name="テキスト ボックス 61"/>
          <p:cNvSpPr txBox="1"/>
          <p:nvPr/>
        </p:nvSpPr>
        <p:spPr>
          <a:xfrm>
            <a:off x="-8321" y="5314772"/>
            <a:ext cx="580998" cy="523220"/>
          </a:xfrm>
          <a:prstGeom prst="rect">
            <a:avLst/>
          </a:prstGeom>
          <a:noFill/>
        </p:spPr>
        <p:txBody>
          <a:bodyPr wrap="square" rtlCol="0">
            <a:spAutoFit/>
          </a:bodyPr>
          <a:lstStyle/>
          <a:p>
            <a:r>
              <a:rPr lang="ja-JP" altLang="en-US" sz="2800" dirty="0">
                <a:solidFill>
                  <a:srgbClr val="002060"/>
                </a:solidFill>
              </a:rPr>
              <a:t>＋　</a:t>
            </a:r>
          </a:p>
        </p:txBody>
      </p:sp>
      <p:sp>
        <p:nvSpPr>
          <p:cNvPr id="64" name="正方形/長方形 63"/>
          <p:cNvSpPr/>
          <p:nvPr/>
        </p:nvSpPr>
        <p:spPr>
          <a:xfrm>
            <a:off x="702795" y="6173086"/>
            <a:ext cx="2878866" cy="427764"/>
          </a:xfrm>
          <a:prstGeom prst="rect">
            <a:avLst/>
          </a:prstGeom>
          <a:noFill/>
          <a:ln>
            <a:solidFill>
              <a:schemeClr val="accent6"/>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テキスト ボックス 64"/>
          <p:cNvSpPr txBox="1"/>
          <p:nvPr/>
        </p:nvSpPr>
        <p:spPr>
          <a:xfrm>
            <a:off x="725014" y="6323952"/>
            <a:ext cx="1712328" cy="261610"/>
          </a:xfrm>
          <a:prstGeom prst="rect">
            <a:avLst/>
          </a:prstGeom>
          <a:noFill/>
        </p:spPr>
        <p:txBody>
          <a:bodyPr wrap="none" rtlCol="0">
            <a:spAutoFit/>
          </a:bodyPr>
          <a:lstStyle/>
          <a:p>
            <a:r>
              <a:rPr lang="ja-JP" altLang="en-US" sz="1100" dirty="0">
                <a:solidFill>
                  <a:srgbClr val="FF6600"/>
                </a:solidFill>
              </a:rPr>
              <a:t>◎</a:t>
            </a:r>
            <a:r>
              <a:rPr lang="ja-JP" altLang="en-US" sz="1100" dirty="0"/>
              <a:t> 就業証明書（様式</a:t>
            </a:r>
            <a:r>
              <a:rPr lang="en-US" altLang="ja-JP" sz="1100" dirty="0"/>
              <a:t>2</a:t>
            </a:r>
            <a:r>
              <a:rPr lang="ja-JP" altLang="en-US" sz="1100" dirty="0"/>
              <a:t>号）</a:t>
            </a:r>
          </a:p>
        </p:txBody>
      </p:sp>
      <p:sp>
        <p:nvSpPr>
          <p:cNvPr id="68" name="正方形/長方形 67"/>
          <p:cNvSpPr/>
          <p:nvPr/>
        </p:nvSpPr>
        <p:spPr>
          <a:xfrm>
            <a:off x="3748607" y="6179695"/>
            <a:ext cx="2952328" cy="427764"/>
          </a:xfrm>
          <a:prstGeom prst="rect">
            <a:avLst/>
          </a:prstGeom>
          <a:noFill/>
          <a:ln>
            <a:solidFill>
              <a:schemeClr val="accent6"/>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テキスト ボックス 69"/>
          <p:cNvSpPr txBox="1"/>
          <p:nvPr/>
        </p:nvSpPr>
        <p:spPr>
          <a:xfrm>
            <a:off x="3786711" y="6330705"/>
            <a:ext cx="2686954" cy="261610"/>
          </a:xfrm>
          <a:prstGeom prst="rect">
            <a:avLst/>
          </a:prstGeom>
          <a:noFill/>
        </p:spPr>
        <p:txBody>
          <a:bodyPr wrap="none" rtlCol="0">
            <a:spAutoFit/>
          </a:bodyPr>
          <a:lstStyle/>
          <a:p>
            <a:r>
              <a:rPr lang="ja-JP" altLang="en-US" sz="1100" dirty="0"/>
              <a:t>　　就業支援金の交付決定通知書の写し</a:t>
            </a:r>
          </a:p>
        </p:txBody>
      </p:sp>
      <p:sp>
        <p:nvSpPr>
          <p:cNvPr id="72" name="正方形/長方形 71"/>
          <p:cNvSpPr/>
          <p:nvPr/>
        </p:nvSpPr>
        <p:spPr>
          <a:xfrm>
            <a:off x="538979" y="1646722"/>
            <a:ext cx="1469899" cy="5836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000" dirty="0">
                <a:solidFill>
                  <a:schemeClr val="tx1"/>
                </a:solidFill>
              </a:rPr>
              <a:t>岩手県地域課題解決型起業支援金</a:t>
            </a:r>
            <a:r>
              <a:rPr kumimoji="1" lang="ja-JP" altLang="en-US" sz="1000" dirty="0">
                <a:solidFill>
                  <a:sysClr val="windowText" lastClr="000000"/>
                </a:solidFill>
              </a:rPr>
              <a:t>の申請</a:t>
            </a:r>
          </a:p>
        </p:txBody>
      </p:sp>
      <p:sp>
        <p:nvSpPr>
          <p:cNvPr id="73" name="正方形/長方形 72"/>
          <p:cNvSpPr/>
          <p:nvPr/>
        </p:nvSpPr>
        <p:spPr>
          <a:xfrm>
            <a:off x="2420888" y="1646722"/>
            <a:ext cx="458523" cy="5836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ysClr val="windowText" lastClr="000000"/>
                </a:solidFill>
              </a:rPr>
              <a:t>審査</a:t>
            </a:r>
            <a:endParaRPr kumimoji="1" lang="ja-JP" altLang="en-US" sz="1000" dirty="0">
              <a:solidFill>
                <a:sysClr val="windowText" lastClr="000000"/>
              </a:solidFill>
            </a:endParaRPr>
          </a:p>
        </p:txBody>
      </p:sp>
      <p:sp>
        <p:nvSpPr>
          <p:cNvPr id="74" name="正方形/長方形 73"/>
          <p:cNvSpPr/>
          <p:nvPr/>
        </p:nvSpPr>
        <p:spPr>
          <a:xfrm>
            <a:off x="3258509" y="1652958"/>
            <a:ext cx="458523" cy="5836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ysClr val="windowText" lastClr="000000"/>
                </a:solidFill>
              </a:rPr>
              <a:t>交付</a:t>
            </a:r>
            <a:endParaRPr lang="en-US" altLang="ja-JP" sz="1000" dirty="0">
              <a:solidFill>
                <a:sysClr val="windowText" lastClr="000000"/>
              </a:solidFill>
            </a:endParaRPr>
          </a:p>
          <a:p>
            <a:pPr algn="ctr"/>
            <a:r>
              <a:rPr lang="ja-JP" altLang="en-US" sz="1000" dirty="0">
                <a:solidFill>
                  <a:sysClr val="windowText" lastClr="000000"/>
                </a:solidFill>
              </a:rPr>
              <a:t>決定</a:t>
            </a:r>
            <a:endParaRPr kumimoji="1" lang="ja-JP" altLang="en-US" sz="1000" dirty="0">
              <a:solidFill>
                <a:sysClr val="windowText" lastClr="000000"/>
              </a:solidFill>
            </a:endParaRPr>
          </a:p>
        </p:txBody>
      </p:sp>
      <p:sp>
        <p:nvSpPr>
          <p:cNvPr id="75" name="右矢印 74"/>
          <p:cNvSpPr/>
          <p:nvPr/>
        </p:nvSpPr>
        <p:spPr>
          <a:xfrm>
            <a:off x="2061243" y="2014549"/>
            <a:ext cx="292019" cy="157578"/>
          </a:xfrm>
          <a:prstGeom prst="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右矢印 75"/>
          <p:cNvSpPr/>
          <p:nvPr/>
        </p:nvSpPr>
        <p:spPr>
          <a:xfrm>
            <a:off x="2921247" y="1995830"/>
            <a:ext cx="292019" cy="184666"/>
          </a:xfrm>
          <a:prstGeom prst="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テキスト ボックス 77"/>
          <p:cNvSpPr txBox="1"/>
          <p:nvPr/>
        </p:nvSpPr>
        <p:spPr>
          <a:xfrm>
            <a:off x="3698219" y="1649371"/>
            <a:ext cx="1132549" cy="400110"/>
          </a:xfrm>
          <a:prstGeom prst="rect">
            <a:avLst/>
          </a:prstGeom>
          <a:noFill/>
        </p:spPr>
        <p:txBody>
          <a:bodyPr wrap="square" rtlCol="0">
            <a:spAutoFit/>
          </a:bodyPr>
          <a:lstStyle/>
          <a:p>
            <a:pPr algn="ctr"/>
            <a:r>
              <a:rPr kumimoji="1" lang="ja-JP" altLang="en-US" sz="1000" dirty="0"/>
              <a:t>交付決定後</a:t>
            </a:r>
            <a:endParaRPr kumimoji="1" lang="en-US" altLang="ja-JP" sz="1000" dirty="0"/>
          </a:p>
          <a:p>
            <a:pPr algn="ctr"/>
            <a:r>
              <a:rPr lang="en-US" altLang="ja-JP" sz="1000" dirty="0"/>
              <a:t>1</a:t>
            </a:r>
            <a:r>
              <a:rPr lang="ja-JP" altLang="en-US" sz="1000" dirty="0"/>
              <a:t>年以内</a:t>
            </a:r>
            <a:endParaRPr kumimoji="1" lang="ja-JP" altLang="en-US" sz="1000" dirty="0"/>
          </a:p>
        </p:txBody>
      </p:sp>
      <p:sp>
        <p:nvSpPr>
          <p:cNvPr id="80" name="右矢印 79"/>
          <p:cNvSpPr/>
          <p:nvPr/>
        </p:nvSpPr>
        <p:spPr>
          <a:xfrm>
            <a:off x="5873285" y="1975088"/>
            <a:ext cx="292019" cy="180020"/>
          </a:xfrm>
          <a:prstGeom prst="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p:cNvSpPr/>
          <p:nvPr/>
        </p:nvSpPr>
        <p:spPr>
          <a:xfrm>
            <a:off x="6200330" y="464116"/>
            <a:ext cx="607910" cy="1986962"/>
          </a:xfrm>
          <a:prstGeom prst="rect">
            <a:avLst/>
          </a:prstGeom>
          <a:solidFill>
            <a:srgbClr val="FF00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solidFill>
                  <a:schemeClr val="bg1"/>
                </a:solidFill>
              </a:rPr>
              <a:t>移住</a:t>
            </a:r>
            <a:endParaRPr lang="en-US" altLang="ja-JP" sz="1100" b="1" dirty="0">
              <a:solidFill>
                <a:schemeClr val="bg1"/>
              </a:solidFill>
            </a:endParaRPr>
          </a:p>
          <a:p>
            <a:pPr algn="ctr"/>
            <a:r>
              <a:rPr lang="ja-JP" altLang="en-US" sz="1100" b="1" dirty="0">
                <a:solidFill>
                  <a:schemeClr val="bg1"/>
                </a:solidFill>
              </a:rPr>
              <a:t>支援金</a:t>
            </a:r>
            <a:endParaRPr lang="en-US" altLang="ja-JP" sz="1100" b="1" dirty="0">
              <a:solidFill>
                <a:schemeClr val="bg1"/>
              </a:solidFill>
            </a:endParaRPr>
          </a:p>
          <a:p>
            <a:pPr algn="ctr"/>
            <a:r>
              <a:rPr lang="ja-JP" altLang="en-US" sz="1100" b="1" dirty="0">
                <a:solidFill>
                  <a:schemeClr val="bg1"/>
                </a:solidFill>
              </a:rPr>
              <a:t>の</a:t>
            </a:r>
            <a:endParaRPr lang="en-US" altLang="ja-JP" sz="1100" b="1" dirty="0">
              <a:solidFill>
                <a:schemeClr val="bg1"/>
              </a:solidFill>
            </a:endParaRPr>
          </a:p>
          <a:p>
            <a:pPr algn="ctr"/>
            <a:r>
              <a:rPr lang="ja-JP" altLang="en-US" sz="1100" b="1" dirty="0">
                <a:solidFill>
                  <a:schemeClr val="bg1"/>
                </a:solidFill>
              </a:rPr>
              <a:t>支給</a:t>
            </a:r>
            <a:endParaRPr kumimoji="1" lang="ja-JP" altLang="en-US" sz="1100" b="1" dirty="0">
              <a:solidFill>
                <a:schemeClr val="bg1"/>
              </a:solidFill>
            </a:endParaRPr>
          </a:p>
        </p:txBody>
      </p:sp>
      <p:sp>
        <p:nvSpPr>
          <p:cNvPr id="100" name="ホームベース 99"/>
          <p:cNvSpPr/>
          <p:nvPr/>
        </p:nvSpPr>
        <p:spPr>
          <a:xfrm>
            <a:off x="118790" y="1646722"/>
            <a:ext cx="420189" cy="578767"/>
          </a:xfrm>
          <a:prstGeom prst="homePlate">
            <a:avLst>
              <a:gd name="adj" fmla="val 28724"/>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bg1"/>
                </a:solidFill>
              </a:rPr>
              <a:t>起業</a:t>
            </a:r>
          </a:p>
        </p:txBody>
      </p:sp>
      <p:sp>
        <p:nvSpPr>
          <p:cNvPr id="101" name="ホームベース 100"/>
          <p:cNvSpPr/>
          <p:nvPr/>
        </p:nvSpPr>
        <p:spPr>
          <a:xfrm>
            <a:off x="118791" y="888997"/>
            <a:ext cx="354664" cy="568025"/>
          </a:xfrm>
          <a:prstGeom prst="homePlate">
            <a:avLst>
              <a:gd name="adj" fmla="val 13007"/>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bg1"/>
                </a:solidFill>
              </a:rPr>
              <a:t>就</a:t>
            </a:r>
            <a:r>
              <a:rPr kumimoji="1" lang="ja-JP" altLang="en-US" sz="1200" dirty="0">
                <a:solidFill>
                  <a:schemeClr val="bg1"/>
                </a:solidFill>
              </a:rPr>
              <a:t>業</a:t>
            </a:r>
          </a:p>
        </p:txBody>
      </p:sp>
      <p:pic>
        <p:nvPicPr>
          <p:cNvPr id="2051" name="図 2050"/>
          <p:cNvPicPr>
            <a:picLocks noChangeAspect="1"/>
          </p:cNvPicPr>
          <p:nvPr/>
        </p:nvPicPr>
        <p:blipFill>
          <a:blip r:embed="rId6"/>
          <a:stretch>
            <a:fillRect/>
          </a:stretch>
        </p:blipFill>
        <p:spPr>
          <a:xfrm>
            <a:off x="902131" y="490224"/>
            <a:ext cx="257798" cy="262468"/>
          </a:xfrm>
          <a:prstGeom prst="rect">
            <a:avLst/>
          </a:prstGeom>
        </p:spPr>
      </p:pic>
      <p:cxnSp>
        <p:nvCxnSpPr>
          <p:cNvPr id="102" name="直線コネクタ 101"/>
          <p:cNvCxnSpPr>
            <a:cxnSpLocks/>
          </p:cNvCxnSpPr>
          <p:nvPr/>
        </p:nvCxnSpPr>
        <p:spPr>
          <a:xfrm>
            <a:off x="1340768" y="3181620"/>
            <a:ext cx="5517232" cy="8964"/>
          </a:xfrm>
          <a:prstGeom prst="line">
            <a:avLst/>
          </a:prstGeom>
          <a:ln w="12700">
            <a:solidFill>
              <a:srgbClr val="FF0066"/>
            </a:solidFill>
          </a:ln>
        </p:spPr>
        <p:style>
          <a:lnRef idx="1">
            <a:schemeClr val="accent1"/>
          </a:lnRef>
          <a:fillRef idx="0">
            <a:schemeClr val="accent1"/>
          </a:fillRef>
          <a:effectRef idx="0">
            <a:schemeClr val="accent1"/>
          </a:effectRef>
          <a:fontRef idx="minor">
            <a:schemeClr val="tx1"/>
          </a:fontRef>
        </p:style>
      </p:cxnSp>
      <p:cxnSp>
        <p:nvCxnSpPr>
          <p:cNvPr id="103" name="直線コネクタ 102"/>
          <p:cNvCxnSpPr/>
          <p:nvPr/>
        </p:nvCxnSpPr>
        <p:spPr>
          <a:xfrm>
            <a:off x="1340768" y="334969"/>
            <a:ext cx="5517232" cy="0"/>
          </a:xfrm>
          <a:prstGeom prst="line">
            <a:avLst/>
          </a:prstGeom>
          <a:ln w="12700">
            <a:solidFill>
              <a:srgbClr val="FF0066"/>
            </a:solidFill>
          </a:ln>
        </p:spPr>
        <p:style>
          <a:lnRef idx="1">
            <a:schemeClr val="accent1"/>
          </a:lnRef>
          <a:fillRef idx="0">
            <a:schemeClr val="accent1"/>
          </a:fillRef>
          <a:effectRef idx="0">
            <a:schemeClr val="accent1"/>
          </a:effectRef>
          <a:fontRef idx="minor">
            <a:schemeClr val="tx1"/>
          </a:fontRef>
        </p:style>
      </p:cxnSp>
      <p:sp>
        <p:nvSpPr>
          <p:cNvPr id="66" name="テキスト ボックス 65"/>
          <p:cNvSpPr txBox="1"/>
          <p:nvPr/>
        </p:nvSpPr>
        <p:spPr>
          <a:xfrm>
            <a:off x="538978" y="2238256"/>
            <a:ext cx="3087699" cy="184666"/>
          </a:xfrm>
          <a:prstGeom prst="rect">
            <a:avLst/>
          </a:prstGeom>
          <a:noFill/>
        </p:spPr>
        <p:txBody>
          <a:bodyPr wrap="square" rtlCol="0">
            <a:spAutoFit/>
          </a:bodyPr>
          <a:lstStyle/>
          <a:p>
            <a:r>
              <a:rPr kumimoji="1" lang="ja-JP" altLang="en-US" sz="600" dirty="0"/>
              <a:t>起業支援金に</a:t>
            </a:r>
            <a:r>
              <a:rPr lang="ja-JP" altLang="en-US" sz="600" dirty="0"/>
              <a:t>ついては、岩手県のホームページをご覧ください。</a:t>
            </a:r>
            <a:endParaRPr kumimoji="1" lang="ja-JP" altLang="en-US" sz="600" dirty="0"/>
          </a:p>
        </p:txBody>
      </p:sp>
      <p:pic>
        <p:nvPicPr>
          <p:cNvPr id="3" name="Picture 2" descr="運転免許証のイラスト（男性・ゴールド）"/>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776814" y="3445751"/>
            <a:ext cx="1103231" cy="703617"/>
          </a:xfrm>
          <a:prstGeom prst="rect">
            <a:avLst/>
          </a:prstGeom>
          <a:noFill/>
          <a:extLst>
            <a:ext uri="{909E8E84-426E-40DD-AFC4-6F175D3DCCD1}">
              <a14:hiddenFill xmlns:a14="http://schemas.microsoft.com/office/drawing/2010/main">
                <a:solidFill>
                  <a:srgbClr val="FFFFFF"/>
                </a:solidFill>
              </a14:hiddenFill>
            </a:ext>
          </a:extLst>
        </p:spPr>
      </p:pic>
      <p:sp>
        <p:nvSpPr>
          <p:cNvPr id="82" name="テキスト ボックス 5">
            <a:extLst>
              <a:ext uri="{FF2B5EF4-FFF2-40B4-BE49-F238E27FC236}">
                <a16:creationId xmlns:a16="http://schemas.microsoft.com/office/drawing/2014/main" id="{57939DDB-ABC2-4178-AE2E-B79833350D97}"/>
              </a:ext>
            </a:extLst>
          </p:cNvPr>
          <p:cNvSpPr txBox="1"/>
          <p:nvPr/>
        </p:nvSpPr>
        <p:spPr>
          <a:xfrm>
            <a:off x="4373179" y="5148064"/>
            <a:ext cx="2222840" cy="215444"/>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sz="800" dirty="0">
                <a:solidFill>
                  <a:schemeClr val="tx1">
                    <a:lumMod val="75000"/>
                    <a:lumOff val="25000"/>
                  </a:schemeClr>
                </a:solidFill>
              </a:rPr>
              <a:t>※</a:t>
            </a:r>
            <a:r>
              <a:rPr lang="ja-JP" altLang="en-US" sz="800" dirty="0">
                <a:solidFill>
                  <a:schemeClr val="tx1">
                    <a:lumMod val="75000"/>
                    <a:lumOff val="25000"/>
                  </a:schemeClr>
                </a:solidFill>
              </a:rPr>
              <a:t>　</a:t>
            </a:r>
            <a:r>
              <a:rPr lang="en-US" altLang="ja-JP" sz="700" dirty="0">
                <a:solidFill>
                  <a:schemeClr val="tx1">
                    <a:lumMod val="75000"/>
                    <a:lumOff val="25000"/>
                  </a:schemeClr>
                </a:solidFill>
              </a:rPr>
              <a:t>23</a:t>
            </a:r>
            <a:r>
              <a:rPr lang="ja-JP" altLang="en-US" sz="700" dirty="0">
                <a:solidFill>
                  <a:schemeClr val="tx1">
                    <a:lumMod val="75000"/>
                    <a:lumOff val="25000"/>
                  </a:schemeClr>
                </a:solidFill>
              </a:rPr>
              <a:t>区に</a:t>
            </a:r>
            <a:r>
              <a:rPr lang="ja-JP" altLang="en-US" sz="700" dirty="0">
                <a:solidFill>
                  <a:srgbClr val="FF0000"/>
                </a:solidFill>
              </a:rPr>
              <a:t>在住</a:t>
            </a:r>
            <a:r>
              <a:rPr lang="ja-JP" altLang="en-US" sz="700" dirty="0">
                <a:solidFill>
                  <a:schemeClr val="tx1">
                    <a:lumMod val="75000"/>
                    <a:lumOff val="25000"/>
                  </a:schemeClr>
                </a:solidFill>
              </a:rPr>
              <a:t>していた方は、不要（住所確認のみ）</a:t>
            </a:r>
            <a:endParaRPr kumimoji="1" lang="ja-JP" altLang="en-US" sz="300" b="1" dirty="0">
              <a:solidFill>
                <a:schemeClr val="tx1">
                  <a:lumMod val="75000"/>
                  <a:lumOff val="25000"/>
                </a:schemeClr>
              </a:solidFill>
            </a:endParaRPr>
          </a:p>
        </p:txBody>
      </p:sp>
      <p:sp>
        <p:nvSpPr>
          <p:cNvPr id="88" name="ホームベース 60">
            <a:extLst>
              <a:ext uri="{FF2B5EF4-FFF2-40B4-BE49-F238E27FC236}">
                <a16:creationId xmlns:a16="http://schemas.microsoft.com/office/drawing/2014/main" id="{4309147B-E874-4FB6-8C05-2E718A6C6C50}"/>
              </a:ext>
            </a:extLst>
          </p:cNvPr>
          <p:cNvSpPr/>
          <p:nvPr/>
        </p:nvSpPr>
        <p:spPr>
          <a:xfrm>
            <a:off x="703768" y="6048708"/>
            <a:ext cx="2197210" cy="261671"/>
          </a:xfrm>
          <a:prstGeom prst="homePlat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bg1"/>
                </a:solidFill>
              </a:rPr>
              <a:t>②－１</a:t>
            </a:r>
            <a:r>
              <a:rPr kumimoji="1" lang="ja-JP" altLang="en-US" sz="1200" dirty="0">
                <a:solidFill>
                  <a:schemeClr val="bg1"/>
                </a:solidFill>
              </a:rPr>
              <a:t>　対象法人へ就業</a:t>
            </a:r>
          </a:p>
        </p:txBody>
      </p:sp>
      <p:sp>
        <p:nvSpPr>
          <p:cNvPr id="89" name="ホームベース 71">
            <a:extLst>
              <a:ext uri="{FF2B5EF4-FFF2-40B4-BE49-F238E27FC236}">
                <a16:creationId xmlns:a16="http://schemas.microsoft.com/office/drawing/2014/main" id="{273E6F2A-C6DA-404B-9DB7-1F197BF0496E}"/>
              </a:ext>
            </a:extLst>
          </p:cNvPr>
          <p:cNvSpPr/>
          <p:nvPr/>
        </p:nvSpPr>
        <p:spPr>
          <a:xfrm>
            <a:off x="3749408" y="6041644"/>
            <a:ext cx="2343887" cy="261671"/>
          </a:xfrm>
          <a:prstGeom prst="homePlat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bg1"/>
                </a:solidFill>
              </a:rPr>
              <a:t>②－２</a:t>
            </a:r>
            <a:r>
              <a:rPr kumimoji="1" lang="ja-JP" altLang="en-US" sz="1200" dirty="0">
                <a:solidFill>
                  <a:schemeClr val="bg1"/>
                </a:solidFill>
              </a:rPr>
              <a:t>　起業</a:t>
            </a:r>
          </a:p>
        </p:txBody>
      </p:sp>
      <p:sp>
        <p:nvSpPr>
          <p:cNvPr id="93" name="テキスト ボックス 92">
            <a:extLst>
              <a:ext uri="{FF2B5EF4-FFF2-40B4-BE49-F238E27FC236}">
                <a16:creationId xmlns:a16="http://schemas.microsoft.com/office/drawing/2014/main" id="{F3686FA4-9DDF-413D-A592-8AAE88996848}"/>
              </a:ext>
            </a:extLst>
          </p:cNvPr>
          <p:cNvSpPr txBox="1"/>
          <p:nvPr/>
        </p:nvSpPr>
        <p:spPr>
          <a:xfrm>
            <a:off x="-8321" y="6757766"/>
            <a:ext cx="580998" cy="523220"/>
          </a:xfrm>
          <a:prstGeom prst="rect">
            <a:avLst/>
          </a:prstGeom>
          <a:noFill/>
        </p:spPr>
        <p:txBody>
          <a:bodyPr wrap="square" rtlCol="0">
            <a:spAutoFit/>
          </a:bodyPr>
          <a:lstStyle/>
          <a:p>
            <a:r>
              <a:rPr lang="ja-JP" altLang="en-US" sz="2800" dirty="0">
                <a:solidFill>
                  <a:srgbClr val="002060"/>
                </a:solidFill>
              </a:rPr>
              <a:t>＋　</a:t>
            </a:r>
          </a:p>
        </p:txBody>
      </p:sp>
      <p:sp>
        <p:nvSpPr>
          <p:cNvPr id="94" name="正方形/長方形 93">
            <a:extLst>
              <a:ext uri="{FF2B5EF4-FFF2-40B4-BE49-F238E27FC236}">
                <a16:creationId xmlns:a16="http://schemas.microsoft.com/office/drawing/2014/main" id="{685704C6-7CB7-47A5-81FC-C9DBFF53C06D}"/>
              </a:ext>
            </a:extLst>
          </p:cNvPr>
          <p:cNvSpPr/>
          <p:nvPr/>
        </p:nvSpPr>
        <p:spPr>
          <a:xfrm>
            <a:off x="543304" y="5989299"/>
            <a:ext cx="6308990" cy="2453895"/>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正方形/長方形 95">
            <a:extLst>
              <a:ext uri="{FF2B5EF4-FFF2-40B4-BE49-F238E27FC236}">
                <a16:creationId xmlns:a16="http://schemas.microsoft.com/office/drawing/2014/main" id="{3533165A-FE63-4C14-A4ED-B3DAB79D7242}"/>
              </a:ext>
            </a:extLst>
          </p:cNvPr>
          <p:cNvSpPr/>
          <p:nvPr/>
        </p:nvSpPr>
        <p:spPr>
          <a:xfrm>
            <a:off x="704468" y="6786999"/>
            <a:ext cx="2878866" cy="427763"/>
          </a:xfrm>
          <a:prstGeom prst="rect">
            <a:avLst/>
          </a:prstGeom>
          <a:noFill/>
          <a:ln>
            <a:solidFill>
              <a:schemeClr val="accent6"/>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 name="ホームベース 71">
            <a:extLst>
              <a:ext uri="{FF2B5EF4-FFF2-40B4-BE49-F238E27FC236}">
                <a16:creationId xmlns:a16="http://schemas.microsoft.com/office/drawing/2014/main" id="{7A7825FA-EBDC-4D1F-9B33-48969B4606F0}"/>
              </a:ext>
            </a:extLst>
          </p:cNvPr>
          <p:cNvSpPr/>
          <p:nvPr/>
        </p:nvSpPr>
        <p:spPr>
          <a:xfrm>
            <a:off x="700316" y="6643120"/>
            <a:ext cx="2193042" cy="261671"/>
          </a:xfrm>
          <a:prstGeom prst="homePlat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bg1"/>
                </a:solidFill>
              </a:rPr>
              <a:t>②－３</a:t>
            </a:r>
            <a:r>
              <a:rPr kumimoji="1" lang="ja-JP" altLang="en-US" sz="1200" dirty="0">
                <a:solidFill>
                  <a:schemeClr val="bg1"/>
                </a:solidFill>
              </a:rPr>
              <a:t>　テレワーク</a:t>
            </a:r>
          </a:p>
        </p:txBody>
      </p:sp>
      <p:sp>
        <p:nvSpPr>
          <p:cNvPr id="97" name="正方形/長方形 96">
            <a:extLst>
              <a:ext uri="{FF2B5EF4-FFF2-40B4-BE49-F238E27FC236}">
                <a16:creationId xmlns:a16="http://schemas.microsoft.com/office/drawing/2014/main" id="{804D8A9B-BFFA-4BC1-B76C-BFED8DDBDA4D}"/>
              </a:ext>
            </a:extLst>
          </p:cNvPr>
          <p:cNvSpPr/>
          <p:nvPr/>
        </p:nvSpPr>
        <p:spPr>
          <a:xfrm>
            <a:off x="3740475" y="6786999"/>
            <a:ext cx="2952327" cy="427763"/>
          </a:xfrm>
          <a:prstGeom prst="rect">
            <a:avLst/>
          </a:prstGeom>
          <a:noFill/>
          <a:ln>
            <a:solidFill>
              <a:schemeClr val="accent6"/>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ホームベース 71">
            <a:extLst>
              <a:ext uri="{FF2B5EF4-FFF2-40B4-BE49-F238E27FC236}">
                <a16:creationId xmlns:a16="http://schemas.microsoft.com/office/drawing/2014/main" id="{B33DB863-49A0-4E74-B23E-DC9EE10B6600}"/>
              </a:ext>
            </a:extLst>
          </p:cNvPr>
          <p:cNvSpPr/>
          <p:nvPr/>
        </p:nvSpPr>
        <p:spPr>
          <a:xfrm>
            <a:off x="3740476" y="6652114"/>
            <a:ext cx="2352820" cy="261671"/>
          </a:xfrm>
          <a:prstGeom prst="homePlat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bg1"/>
                </a:solidFill>
              </a:rPr>
              <a:t>②－４</a:t>
            </a:r>
            <a:r>
              <a:rPr kumimoji="1" lang="ja-JP" altLang="en-US" sz="1200" dirty="0">
                <a:solidFill>
                  <a:schemeClr val="bg1"/>
                </a:solidFill>
              </a:rPr>
              <a:t>　プロフェッショナル人材</a:t>
            </a:r>
          </a:p>
        </p:txBody>
      </p:sp>
      <p:sp>
        <p:nvSpPr>
          <p:cNvPr id="98" name="テキスト ボックス 97">
            <a:extLst>
              <a:ext uri="{FF2B5EF4-FFF2-40B4-BE49-F238E27FC236}">
                <a16:creationId xmlns:a16="http://schemas.microsoft.com/office/drawing/2014/main" id="{239F73F4-A225-4939-A73C-16343D2D1E30}"/>
              </a:ext>
            </a:extLst>
          </p:cNvPr>
          <p:cNvSpPr txBox="1"/>
          <p:nvPr/>
        </p:nvSpPr>
        <p:spPr>
          <a:xfrm>
            <a:off x="723991" y="6920018"/>
            <a:ext cx="2340705" cy="261610"/>
          </a:xfrm>
          <a:prstGeom prst="rect">
            <a:avLst/>
          </a:prstGeom>
          <a:noFill/>
        </p:spPr>
        <p:txBody>
          <a:bodyPr wrap="none" rtlCol="0">
            <a:spAutoFit/>
          </a:bodyPr>
          <a:lstStyle/>
          <a:p>
            <a:r>
              <a:rPr lang="ja-JP" altLang="en-US" sz="1100" dirty="0">
                <a:solidFill>
                  <a:srgbClr val="FF6600"/>
                </a:solidFill>
              </a:rPr>
              <a:t>◎</a:t>
            </a:r>
            <a:r>
              <a:rPr lang="ja-JP" altLang="en-US" sz="1100" dirty="0"/>
              <a:t> テレワーク就業証明書（様式</a:t>
            </a:r>
            <a:r>
              <a:rPr lang="en-US" altLang="ja-JP" sz="1100" dirty="0"/>
              <a:t>3</a:t>
            </a:r>
            <a:r>
              <a:rPr lang="ja-JP" altLang="en-US" sz="1100" dirty="0"/>
              <a:t>号）</a:t>
            </a:r>
          </a:p>
        </p:txBody>
      </p:sp>
      <p:sp>
        <p:nvSpPr>
          <p:cNvPr id="104" name="テキスト ボックス 103">
            <a:extLst>
              <a:ext uri="{FF2B5EF4-FFF2-40B4-BE49-F238E27FC236}">
                <a16:creationId xmlns:a16="http://schemas.microsoft.com/office/drawing/2014/main" id="{DD288C8F-0153-4EC7-AF87-327873A724D1}"/>
              </a:ext>
            </a:extLst>
          </p:cNvPr>
          <p:cNvSpPr txBox="1"/>
          <p:nvPr/>
        </p:nvSpPr>
        <p:spPr>
          <a:xfrm>
            <a:off x="3778554" y="6930143"/>
            <a:ext cx="1851789" cy="276999"/>
          </a:xfrm>
          <a:prstGeom prst="rect">
            <a:avLst/>
          </a:prstGeom>
          <a:noFill/>
        </p:spPr>
        <p:txBody>
          <a:bodyPr wrap="none" rtlCol="0">
            <a:spAutoFit/>
          </a:bodyPr>
          <a:lstStyle/>
          <a:p>
            <a:r>
              <a:rPr lang="ja-JP" altLang="en-US" sz="1200" dirty="0">
                <a:solidFill>
                  <a:srgbClr val="FF6600"/>
                </a:solidFill>
              </a:rPr>
              <a:t>◎</a:t>
            </a:r>
            <a:r>
              <a:rPr lang="ja-JP" altLang="en-US" sz="1200" dirty="0"/>
              <a:t> 就業</a:t>
            </a:r>
            <a:r>
              <a:rPr lang="ja-JP" altLang="en-US" sz="1100" dirty="0"/>
              <a:t>証明書</a:t>
            </a:r>
            <a:r>
              <a:rPr lang="ja-JP" altLang="en-US" sz="1200" dirty="0"/>
              <a:t>（様式</a:t>
            </a:r>
            <a:r>
              <a:rPr lang="en-US" altLang="ja-JP" sz="1200" dirty="0"/>
              <a:t>2</a:t>
            </a:r>
            <a:r>
              <a:rPr lang="ja-JP" altLang="en-US" sz="1200" dirty="0"/>
              <a:t>号）</a:t>
            </a:r>
          </a:p>
        </p:txBody>
      </p:sp>
      <p:sp>
        <p:nvSpPr>
          <p:cNvPr id="105" name="正方形/長方形 104">
            <a:extLst>
              <a:ext uri="{FF2B5EF4-FFF2-40B4-BE49-F238E27FC236}">
                <a16:creationId xmlns:a16="http://schemas.microsoft.com/office/drawing/2014/main" id="{E0B75208-FEB4-45B3-B435-9028FD3BAB0C}"/>
              </a:ext>
            </a:extLst>
          </p:cNvPr>
          <p:cNvSpPr/>
          <p:nvPr/>
        </p:nvSpPr>
        <p:spPr>
          <a:xfrm>
            <a:off x="702795" y="7383906"/>
            <a:ext cx="5390500" cy="1001294"/>
          </a:xfrm>
          <a:prstGeom prst="rect">
            <a:avLst/>
          </a:prstGeom>
          <a:noFill/>
          <a:ln>
            <a:solidFill>
              <a:schemeClr val="accent6"/>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ホームベース 71">
            <a:extLst>
              <a:ext uri="{FF2B5EF4-FFF2-40B4-BE49-F238E27FC236}">
                <a16:creationId xmlns:a16="http://schemas.microsoft.com/office/drawing/2014/main" id="{13F73CE8-A096-4E3C-B653-F1CD54B5CCE5}"/>
              </a:ext>
            </a:extLst>
          </p:cNvPr>
          <p:cNvSpPr/>
          <p:nvPr/>
        </p:nvSpPr>
        <p:spPr>
          <a:xfrm>
            <a:off x="702795" y="7260712"/>
            <a:ext cx="2569236" cy="261671"/>
          </a:xfrm>
          <a:prstGeom prst="homePlat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bg1"/>
                </a:solidFill>
              </a:rPr>
              <a:t>②－５</a:t>
            </a:r>
            <a:r>
              <a:rPr kumimoji="1" lang="ja-JP" altLang="en-US" sz="1200" dirty="0">
                <a:solidFill>
                  <a:schemeClr val="bg1"/>
                </a:solidFill>
              </a:rPr>
              <a:t>　釜石市の関係人口</a:t>
            </a:r>
          </a:p>
        </p:txBody>
      </p:sp>
      <p:sp>
        <p:nvSpPr>
          <p:cNvPr id="106" name="テキスト ボックス 105">
            <a:extLst>
              <a:ext uri="{FF2B5EF4-FFF2-40B4-BE49-F238E27FC236}">
                <a16:creationId xmlns:a16="http://schemas.microsoft.com/office/drawing/2014/main" id="{A47CFFFE-B26B-49A0-96A5-D98FB9EAE556}"/>
              </a:ext>
            </a:extLst>
          </p:cNvPr>
          <p:cNvSpPr txBox="1"/>
          <p:nvPr/>
        </p:nvSpPr>
        <p:spPr>
          <a:xfrm>
            <a:off x="739949" y="7522383"/>
            <a:ext cx="4411275" cy="261610"/>
          </a:xfrm>
          <a:prstGeom prst="rect">
            <a:avLst/>
          </a:prstGeom>
          <a:noFill/>
        </p:spPr>
        <p:txBody>
          <a:bodyPr wrap="square" rtlCol="0">
            <a:spAutoFit/>
          </a:bodyPr>
          <a:lstStyle/>
          <a:p>
            <a:r>
              <a:rPr lang="ja-JP" altLang="en-US" sz="1100" dirty="0">
                <a:solidFill>
                  <a:srgbClr val="FF6600"/>
                </a:solidFill>
              </a:rPr>
              <a:t>◎</a:t>
            </a:r>
            <a:r>
              <a:rPr lang="ja-JP" altLang="en-US" sz="1100" dirty="0"/>
              <a:t> 関係人口証明書（様式</a:t>
            </a:r>
            <a:r>
              <a:rPr lang="en-US" altLang="ja-JP" sz="1100" dirty="0"/>
              <a:t>4</a:t>
            </a:r>
            <a:r>
              <a:rPr lang="ja-JP" altLang="en-US" sz="1100" dirty="0"/>
              <a:t>号）　　　</a:t>
            </a:r>
            <a:r>
              <a:rPr lang="ja-JP" altLang="en-US" sz="1100" dirty="0">
                <a:solidFill>
                  <a:srgbClr val="FF6600"/>
                </a:solidFill>
              </a:rPr>
              <a:t>◎</a:t>
            </a:r>
            <a:r>
              <a:rPr lang="ja-JP" altLang="en-US" sz="1100" dirty="0"/>
              <a:t> 就業証明書（様式</a:t>
            </a:r>
            <a:r>
              <a:rPr lang="en-US" altLang="ja-JP" sz="1100" dirty="0"/>
              <a:t>2</a:t>
            </a:r>
            <a:r>
              <a:rPr lang="ja-JP" altLang="en-US" sz="1100" dirty="0"/>
              <a:t>号）</a:t>
            </a:r>
          </a:p>
        </p:txBody>
      </p:sp>
      <p:sp>
        <p:nvSpPr>
          <p:cNvPr id="107" name="テキスト ボックス 106">
            <a:extLst>
              <a:ext uri="{FF2B5EF4-FFF2-40B4-BE49-F238E27FC236}">
                <a16:creationId xmlns:a16="http://schemas.microsoft.com/office/drawing/2014/main" id="{07B89273-9879-4DEB-9FBC-0276AAAC9587}"/>
              </a:ext>
            </a:extLst>
          </p:cNvPr>
          <p:cNvSpPr txBox="1"/>
          <p:nvPr/>
        </p:nvSpPr>
        <p:spPr>
          <a:xfrm>
            <a:off x="746624" y="7755592"/>
            <a:ext cx="5274664" cy="600164"/>
          </a:xfrm>
          <a:prstGeom prst="rect">
            <a:avLst/>
          </a:prstGeom>
          <a:noFill/>
        </p:spPr>
        <p:txBody>
          <a:bodyPr wrap="square" rtlCol="0">
            <a:spAutoFit/>
          </a:bodyPr>
          <a:lstStyle/>
          <a:p>
            <a:r>
              <a:rPr lang="ja-JP" altLang="en-US" sz="1100" dirty="0">
                <a:solidFill>
                  <a:schemeClr val="tx1">
                    <a:lumMod val="75000"/>
                    <a:lumOff val="25000"/>
                  </a:schemeClr>
                </a:solidFill>
              </a:rPr>
              <a:t>　＜</a:t>
            </a:r>
            <a:r>
              <a:rPr lang="ja-JP" altLang="en-US" sz="1100" dirty="0"/>
              <a:t>釜石市出身の方＞　市内にいる２親等以内の住民票の写し</a:t>
            </a:r>
            <a:endParaRPr lang="en-US" altLang="ja-JP" sz="1100" dirty="0"/>
          </a:p>
          <a:p>
            <a:r>
              <a:rPr lang="ja-JP" altLang="en-US" sz="1100" dirty="0"/>
              <a:t>　　　　　　　　　　　　　　 　戸籍全部事項証明書（２親等以内であることの証明）</a:t>
            </a:r>
            <a:endParaRPr lang="en-US" altLang="ja-JP" sz="1100" dirty="0"/>
          </a:p>
          <a:p>
            <a:r>
              <a:rPr lang="ja-JP" altLang="en-US" sz="1100" dirty="0"/>
              <a:t>　＜固定資産税を納めている方＞　資産公価証明書</a:t>
            </a:r>
          </a:p>
        </p:txBody>
      </p:sp>
      <p:pic>
        <p:nvPicPr>
          <p:cNvPr id="1026" name="Picture 2" descr="申請書のイラスト">
            <a:extLst>
              <a:ext uri="{FF2B5EF4-FFF2-40B4-BE49-F238E27FC236}">
                <a16:creationId xmlns:a16="http://schemas.microsoft.com/office/drawing/2014/main" id="{2E9A7779-BFF7-4C85-A02E-17319968BB1B}"/>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880796" y="3181620"/>
            <a:ext cx="967679" cy="1060471"/>
          </a:xfrm>
          <a:prstGeom prst="rect">
            <a:avLst/>
          </a:prstGeom>
          <a:noFill/>
          <a:extLst>
            <a:ext uri="{909E8E84-426E-40DD-AFC4-6F175D3DCCD1}">
              <a14:hiddenFill xmlns:a14="http://schemas.microsoft.com/office/drawing/2010/main">
                <a:solidFill>
                  <a:srgbClr val="FFFFFF"/>
                </a:solidFill>
              </a14:hiddenFill>
            </a:ext>
          </a:extLst>
        </p:spPr>
      </p:pic>
      <p:sp>
        <p:nvSpPr>
          <p:cNvPr id="109" name="右矢印 44">
            <a:extLst>
              <a:ext uri="{FF2B5EF4-FFF2-40B4-BE49-F238E27FC236}">
                <a16:creationId xmlns:a16="http://schemas.microsoft.com/office/drawing/2014/main" id="{5E154CEE-BF7F-4B18-BFC0-DB96CED69CFD}"/>
              </a:ext>
            </a:extLst>
          </p:cNvPr>
          <p:cNvSpPr/>
          <p:nvPr/>
        </p:nvSpPr>
        <p:spPr>
          <a:xfrm>
            <a:off x="3768534" y="1967706"/>
            <a:ext cx="1058809" cy="193224"/>
          </a:xfrm>
          <a:prstGeom prst="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p:cNvSpPr/>
          <p:nvPr/>
        </p:nvSpPr>
        <p:spPr>
          <a:xfrm>
            <a:off x="4887881" y="469854"/>
            <a:ext cx="898016" cy="198122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rgbClr val="FF0000"/>
                </a:solidFill>
              </a:rPr>
              <a:t>釜石市</a:t>
            </a:r>
            <a:r>
              <a:rPr lang="ja-JP" altLang="en-US" sz="1000" dirty="0">
                <a:solidFill>
                  <a:sysClr val="windowText" lastClr="000000"/>
                </a:solidFill>
              </a:rPr>
              <a:t>へ</a:t>
            </a:r>
            <a:endParaRPr lang="en-US" altLang="ja-JP" sz="1000" dirty="0">
              <a:solidFill>
                <a:sysClr val="windowText" lastClr="000000"/>
              </a:solidFill>
            </a:endParaRPr>
          </a:p>
          <a:p>
            <a:pPr algn="ctr"/>
            <a:r>
              <a:rPr lang="ja-JP" altLang="en-US" sz="1000" dirty="0">
                <a:solidFill>
                  <a:sysClr val="windowText" lastClr="000000"/>
                </a:solidFill>
              </a:rPr>
              <a:t>移住支援金を申請</a:t>
            </a:r>
            <a:endParaRPr kumimoji="1" lang="ja-JP" altLang="en-US" sz="1000" dirty="0">
              <a:solidFill>
                <a:sysClr val="windowText" lastClr="000000"/>
              </a:solidFill>
            </a:endParaRPr>
          </a:p>
        </p:txBody>
      </p:sp>
      <p:sp>
        <p:nvSpPr>
          <p:cNvPr id="71" name="正方形/長方形 70">
            <a:extLst>
              <a:ext uri="{FF2B5EF4-FFF2-40B4-BE49-F238E27FC236}">
                <a16:creationId xmlns:a16="http://schemas.microsoft.com/office/drawing/2014/main" id="{BC83E958-431F-4FCB-AE70-C3A672409A87}"/>
              </a:ext>
            </a:extLst>
          </p:cNvPr>
          <p:cNvSpPr/>
          <p:nvPr/>
        </p:nvSpPr>
        <p:spPr>
          <a:xfrm>
            <a:off x="9525" y="8495557"/>
            <a:ext cx="6838950" cy="635807"/>
          </a:xfrm>
          <a:prstGeom prst="rect">
            <a:avLst/>
          </a:prstGeom>
          <a:solidFill>
            <a:srgbClr val="CCFFFF"/>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rgbClr val="002060"/>
                </a:solidFill>
              </a:rPr>
              <a:t>　　　　　　　　　　　　　　　　　　　　　　　　　　　　　　　　</a:t>
            </a:r>
            <a:endParaRPr kumimoji="1" lang="en-US" altLang="ja-JP" sz="1200" dirty="0">
              <a:solidFill>
                <a:srgbClr val="002060"/>
              </a:solidFill>
            </a:endParaRPr>
          </a:p>
          <a:p>
            <a:r>
              <a:rPr lang="ja-JP" altLang="en-US" sz="1200" dirty="0">
                <a:solidFill>
                  <a:srgbClr val="002060"/>
                </a:solidFill>
              </a:rPr>
              <a:t>　　　　　　　　　　　　　　　　　　　</a:t>
            </a:r>
            <a:r>
              <a:rPr kumimoji="1" lang="ja-JP" altLang="en-US" sz="1000" dirty="0">
                <a:solidFill>
                  <a:srgbClr val="002060"/>
                </a:solidFill>
              </a:rPr>
              <a:t>＜お問い合わせ先＞</a:t>
            </a:r>
            <a:endParaRPr kumimoji="1" lang="en-US" altLang="ja-JP" sz="1000" dirty="0">
              <a:solidFill>
                <a:srgbClr val="002060"/>
              </a:solidFill>
            </a:endParaRPr>
          </a:p>
          <a:p>
            <a:r>
              <a:rPr lang="ja-JP" altLang="en-US" sz="1100" dirty="0">
                <a:solidFill>
                  <a:srgbClr val="002060"/>
                </a:solidFill>
              </a:rPr>
              <a:t>　　　　　　　　　　　　　　　　　　　　　産業振興部　商工観光課　Ｕ・Ｉターン推進係</a:t>
            </a:r>
            <a:endParaRPr lang="en-US" altLang="ja-JP" sz="1100" dirty="0">
              <a:solidFill>
                <a:srgbClr val="002060"/>
              </a:solidFill>
            </a:endParaRPr>
          </a:p>
          <a:p>
            <a:r>
              <a:rPr kumimoji="1" lang="ja-JP" altLang="en-US" sz="1100" dirty="0">
                <a:solidFill>
                  <a:srgbClr val="002060"/>
                </a:solidFill>
              </a:rPr>
              <a:t>　　　　　　　　　　　　　　　　　　　　　　</a:t>
            </a:r>
            <a:r>
              <a:rPr kumimoji="1" lang="ja-JP" altLang="en-US" sz="900" dirty="0">
                <a:solidFill>
                  <a:srgbClr val="002060"/>
                </a:solidFill>
              </a:rPr>
              <a:t>しごと・くらしサポートセンター（イオンタウン釜石２</a:t>
            </a:r>
            <a:r>
              <a:rPr kumimoji="1" lang="en-US" altLang="ja-JP" sz="900" dirty="0">
                <a:solidFill>
                  <a:srgbClr val="002060"/>
                </a:solidFill>
              </a:rPr>
              <a:t>F</a:t>
            </a:r>
            <a:r>
              <a:rPr kumimoji="1" lang="ja-JP" altLang="en-US" sz="900" dirty="0">
                <a:solidFill>
                  <a:srgbClr val="002060"/>
                </a:solidFill>
              </a:rPr>
              <a:t>）内　</a:t>
            </a:r>
            <a:r>
              <a:rPr kumimoji="1" lang="ja-JP" altLang="en-US" sz="1000" dirty="0">
                <a:solidFill>
                  <a:srgbClr val="002060"/>
                </a:solidFill>
              </a:rPr>
              <a:t>　　</a:t>
            </a:r>
            <a:r>
              <a:rPr kumimoji="1" lang="ja-JP" altLang="en-US" sz="1200" dirty="0">
                <a:solidFill>
                  <a:srgbClr val="002060"/>
                </a:solidFill>
              </a:rPr>
              <a:t>☎　</a:t>
            </a:r>
            <a:r>
              <a:rPr kumimoji="1" lang="en-US" altLang="ja-JP" sz="1200" dirty="0">
                <a:solidFill>
                  <a:srgbClr val="002060"/>
                </a:solidFill>
              </a:rPr>
              <a:t>0193-27-7222</a:t>
            </a:r>
            <a:r>
              <a:rPr kumimoji="1" lang="ja-JP" altLang="en-US" sz="1200" dirty="0">
                <a:solidFill>
                  <a:srgbClr val="002060"/>
                </a:solidFill>
              </a:rPr>
              <a:t>　</a:t>
            </a:r>
            <a:endParaRPr lang="en-US" altLang="ja-JP" sz="1100" dirty="0">
              <a:solidFill>
                <a:srgbClr val="002060"/>
              </a:solidFill>
            </a:endParaRPr>
          </a:p>
          <a:p>
            <a:endParaRPr kumimoji="1" lang="ja-JP" altLang="en-US" sz="1200" dirty="0">
              <a:solidFill>
                <a:srgbClr val="002060"/>
              </a:solidFill>
            </a:endParaRPr>
          </a:p>
        </p:txBody>
      </p:sp>
      <p:pic>
        <p:nvPicPr>
          <p:cNvPr id="81" name="図 80">
            <a:extLst>
              <a:ext uri="{FF2B5EF4-FFF2-40B4-BE49-F238E27FC236}">
                <a16:creationId xmlns:a16="http://schemas.microsoft.com/office/drawing/2014/main" id="{CF43BF7D-6833-4EAF-8B23-ECA3ABA8E6DA}"/>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16824" y="8578110"/>
            <a:ext cx="1467026" cy="461842"/>
          </a:xfrm>
          <a:prstGeom prst="rect">
            <a:avLst/>
          </a:prstGeom>
        </p:spPr>
      </p:pic>
      <p:grpSp>
        <p:nvGrpSpPr>
          <p:cNvPr id="4" name="グループ化 3">
            <a:extLst>
              <a:ext uri="{FF2B5EF4-FFF2-40B4-BE49-F238E27FC236}">
                <a16:creationId xmlns:a16="http://schemas.microsoft.com/office/drawing/2014/main" id="{BF71F626-5470-40DF-BF05-FCEEFA971E73}"/>
              </a:ext>
            </a:extLst>
          </p:cNvPr>
          <p:cNvGrpSpPr/>
          <p:nvPr/>
        </p:nvGrpSpPr>
        <p:grpSpPr>
          <a:xfrm>
            <a:off x="5021395" y="8597381"/>
            <a:ext cx="1725769" cy="200055"/>
            <a:chOff x="4992067" y="8868292"/>
            <a:chExt cx="1725769" cy="200055"/>
          </a:xfrm>
        </p:grpSpPr>
        <p:pic>
          <p:nvPicPr>
            <p:cNvPr id="145" name="図 144">
              <a:extLst>
                <a:ext uri="{FF2B5EF4-FFF2-40B4-BE49-F238E27FC236}">
                  <a16:creationId xmlns:a16="http://schemas.microsoft.com/office/drawing/2014/main" id="{4B82EAFA-FAD8-4E37-99FE-B0C3E9C94A16}"/>
                </a:ext>
              </a:extLst>
            </p:cNvPr>
            <p:cNvPicPr>
              <a:picLocks noChangeAspect="1"/>
            </p:cNvPicPr>
            <p:nvPr/>
          </p:nvPicPr>
          <p:blipFill>
            <a:blip r:embed="rId10"/>
            <a:stretch>
              <a:fillRect/>
            </a:stretch>
          </p:blipFill>
          <p:spPr>
            <a:xfrm>
              <a:off x="4992067" y="8889669"/>
              <a:ext cx="1725769" cy="178678"/>
            </a:xfrm>
            <a:prstGeom prst="rect">
              <a:avLst/>
            </a:prstGeom>
          </p:spPr>
        </p:pic>
        <p:sp>
          <p:nvSpPr>
            <p:cNvPr id="146" name="テキスト ボックス 145">
              <a:extLst>
                <a:ext uri="{FF2B5EF4-FFF2-40B4-BE49-F238E27FC236}">
                  <a16:creationId xmlns:a16="http://schemas.microsoft.com/office/drawing/2014/main" id="{3241FEBF-1357-41B7-AB2D-20C3B742143B}"/>
                </a:ext>
              </a:extLst>
            </p:cNvPr>
            <p:cNvSpPr txBox="1"/>
            <p:nvPr/>
          </p:nvSpPr>
          <p:spPr>
            <a:xfrm>
              <a:off x="5079414" y="8868292"/>
              <a:ext cx="1057808" cy="200055"/>
            </a:xfrm>
            <a:prstGeom prst="rect">
              <a:avLst/>
            </a:prstGeom>
            <a:noFill/>
            <a:ln>
              <a:noFill/>
            </a:ln>
          </p:spPr>
          <p:txBody>
            <a:bodyPr wrap="square" rtlCol="0">
              <a:spAutoFit/>
            </a:bodyPr>
            <a:lstStyle/>
            <a:p>
              <a:r>
                <a:rPr lang="ja-JP" altLang="en-US" sz="700" dirty="0"/>
                <a:t>釜石市　移住支援金</a:t>
              </a:r>
              <a:endParaRPr lang="en-US" altLang="ja-JP" sz="700" dirty="0"/>
            </a:p>
          </p:txBody>
        </p:sp>
      </p:grpSp>
    </p:spTree>
    <p:extLst>
      <p:ext uri="{BB962C8B-B14F-4D97-AF65-F5344CB8AC3E}">
        <p14:creationId xmlns:p14="http://schemas.microsoft.com/office/powerpoint/2010/main" val="3685910547"/>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5434</TotalTime>
  <Words>1141</Words>
  <Application>Microsoft Office PowerPoint</Application>
  <PresentationFormat>画面に合わせる (4:3)</PresentationFormat>
  <Paragraphs>133</Paragraphs>
  <Slides>2</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HGP創英角ｺﾞｼｯｸUB</vt:lpstr>
      <vt:lpstr>ＭＳ Ｐゴシック</vt:lpstr>
      <vt:lpstr>Arial</vt:lpstr>
      <vt:lpstr>Calibri</vt:lpstr>
      <vt:lpstr>標準デザイン</vt:lpstr>
      <vt:lpstr>PowerPoint プレゼンテーション</vt:lpstr>
      <vt:lpstr>PowerPoint プレゼンテーション</vt:lpstr>
    </vt:vector>
  </TitlesOfParts>
  <Company>釜石市</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yamazaki7024</dc:creator>
  <cp:lastModifiedBy>宮野 秀幸</cp:lastModifiedBy>
  <cp:revision>226</cp:revision>
  <cp:lastPrinted>2023-05-19T00:55:19Z</cp:lastPrinted>
  <dcterms:created xsi:type="dcterms:W3CDTF">2014-10-02T02:16:24Z</dcterms:created>
  <dcterms:modified xsi:type="dcterms:W3CDTF">2024-05-17T09:20:05Z</dcterms:modified>
</cp:coreProperties>
</file>