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0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DF8B317-763E-40A3-B4A3-7910C649EA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D80BB6-C7F6-4CA1-9E38-479C05054E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5EEF6-E56B-42C6-8AF1-D683D884A192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83BDBF-41A5-4E7B-BC1F-969E1AD339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4C870F-8F9B-496C-AD7F-8F2E2D6CF3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32B0E-BE23-4133-8291-D4CF674962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378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586F4-0F88-4AFD-AC40-85491CEBE15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CF950-CF5F-452B-B310-9B6BF5EE9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00167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0428-DFA7-4CA1-ADD1-824426DE983A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" y="-5923"/>
            <a:ext cx="1017270" cy="348824"/>
          </a:xfrm>
        </p:spPr>
        <p:txBody>
          <a:bodyPr/>
          <a:lstStyle>
            <a:lvl1pPr>
              <a:defRPr sz="1050"/>
            </a:lvl1pPr>
          </a:lstStyle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4950" y="8932336"/>
            <a:ext cx="1543050" cy="200234"/>
          </a:xfrm>
        </p:spPr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00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0AC4-8B15-4417-8160-DF48005CF6D9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71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AA8A-6C40-446F-9BB8-D44FCCF12A31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93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452E-425C-473D-9F57-E981483BE1F9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6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AF44-932F-4577-A71F-DF4F0D5C3302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13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4084-87B1-4EBA-8307-80B533D7F7CC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67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3610-12EF-42A5-B602-E2BF348F75EA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91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F18F-7539-455F-B445-D73B213AE39B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23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9CBB-4074-4648-8C12-FC4D87FE9AAB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27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A670-7DC7-48E0-893B-3C07C1185B33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0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0688-44A2-4F7D-9D5D-9B51D8FC21BA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77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A822-8543-407D-AD8E-AA05F5B8E2F7}" type="datetime1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2B82-8977-4E2D-942A-CFA6D815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55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C0E43B-7508-4133-9C0C-200A219ACC4B}"/>
              </a:ext>
            </a:extLst>
          </p:cNvPr>
          <p:cNvSpPr txBox="1"/>
          <p:nvPr/>
        </p:nvSpPr>
        <p:spPr>
          <a:xfrm>
            <a:off x="182880" y="231648"/>
            <a:ext cx="6510528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令和　　年　　月　　日</a:t>
            </a:r>
          </a:p>
          <a:p>
            <a:pPr algn="ctr"/>
            <a:endParaRPr lang="en-US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企画提案書</a:t>
            </a:r>
          </a:p>
          <a:p>
            <a:pPr algn="just"/>
            <a:endParaRPr lang="en-US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釜石市長　様</a:t>
            </a:r>
          </a:p>
          <a:p>
            <a:pPr algn="just"/>
            <a:endParaRPr lang="en-US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597150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提出者</a:t>
            </a:r>
          </a:p>
          <a:p>
            <a:pPr marL="2597150" algn="just"/>
            <a:r>
              <a:rPr lang="ja-JP" altLang="ja-JP" sz="1200" kern="0" spc="785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所在地</a:t>
            </a:r>
            <a:r>
              <a:rPr lang="en-US" altLang="ja-JP" sz="1200" kern="0" spc="785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</a:p>
          <a:p>
            <a:pPr marL="2597150" algn="just"/>
            <a:r>
              <a:rPr lang="ja-JP" altLang="ja-JP" sz="1200" kern="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商号又は名称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</a:p>
          <a:p>
            <a:pPr marL="2597150" algn="just"/>
            <a:r>
              <a:rPr lang="ja-JP" altLang="ja-JP" sz="1200" kern="0" spc="13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代表者氏名</a:t>
            </a:r>
            <a:r>
              <a:rPr lang="en-US" altLang="ja-JP" sz="1200" kern="0" spc="13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：　　　　　　　　　　　　　　印</a:t>
            </a:r>
          </a:p>
          <a:p>
            <a:pPr algn="just"/>
            <a:endParaRPr lang="en-US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GIS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導入業務」について、下記のとおり企画提案書を提出します。なお、企画提案書の全ての記載事項は、事実と相違ないことを誓約します。</a:t>
            </a:r>
          </a:p>
          <a:p>
            <a:pPr algn="just"/>
            <a:endParaRPr lang="en-US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記</a:t>
            </a:r>
          </a:p>
          <a:p>
            <a:pPr algn="just"/>
            <a:endParaRPr lang="en-US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＜記載項目＞</a:t>
            </a:r>
          </a:p>
          <a:p>
            <a:pPr indent="133350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１　システムの全体概要</a:t>
            </a:r>
          </a:p>
          <a:p>
            <a:pPr indent="133350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２　各システムの概要と特徴等</a:t>
            </a:r>
          </a:p>
          <a:p>
            <a:pPr indent="266700" algn="just"/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(1) 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統合型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GIS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の概要と特徴等</a:t>
            </a: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①　固定資産管理業務に係る機能概要と特徴等</a:t>
            </a: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②　道路管理業務に係る機能概要と特徴等</a:t>
            </a: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③　上下水道業務に係る機能概要と特徴等</a:t>
            </a: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④　令和７年度以降の新たなレイヤ登録イメージ</a:t>
            </a: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(2) 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現地調査システムの概要と特徴等</a:t>
            </a: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(3) 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公開型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GIS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の概要と特徴等</a:t>
            </a:r>
          </a:p>
          <a:p>
            <a:pPr indent="133350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３　システムの他地方公共団体への導入事例と導入効果</a:t>
            </a:r>
          </a:p>
          <a:p>
            <a:pPr indent="133350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４　システム導入スケジュール案</a:t>
            </a:r>
          </a:p>
          <a:p>
            <a:pPr indent="133350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５　システムの導入経費及び翌年度以降の運用に係る経費</a:t>
            </a:r>
          </a:p>
          <a:p>
            <a:pPr indent="133350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６　システムの保守サービスのサポート体制</a:t>
            </a:r>
          </a:p>
          <a:p>
            <a:pPr algn="just"/>
            <a:endParaRPr lang="en-US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＜添付書類＞</a:t>
            </a:r>
          </a:p>
          <a:p>
            <a:pPr indent="133350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見積書（様式第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7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号）</a:t>
            </a:r>
          </a:p>
          <a:p>
            <a:pPr algn="just"/>
            <a:endParaRPr lang="en-US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※企画提案書は、本書を含め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A4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版両面印刷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15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枚以内とすること</a:t>
            </a:r>
            <a:r>
              <a:rPr lang="ja-JP" altLang="en-US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82563" indent="-182563"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※各項目の</a:t>
            </a:r>
            <a:r>
              <a:rPr lang="ja-JP" altLang="en-US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記載内容を網羅すること。オブジェクト等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は、適宜追加・</a:t>
            </a:r>
            <a:r>
              <a:rPr lang="ja-JP" altLang="en-US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修正・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調整</a:t>
            </a:r>
            <a:r>
              <a:rPr lang="ja-JP" altLang="en-US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して構わない。</a:t>
            </a:r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※受付期限：令和６年５月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13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日（月）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17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15 &lt;</a:t>
            </a:r>
            <a:r>
              <a:rPr lang="ja-JP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必着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&gt;</a:t>
            </a:r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ja-JP" sz="12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※提出先：釜石市総合政策課</a:t>
            </a:r>
            <a:r>
              <a:rPr lang="en-US" altLang="ja-JP" sz="12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DX</a:t>
            </a:r>
            <a:r>
              <a:rPr lang="ja-JP" altLang="ja-JP" sz="12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推進室</a:t>
            </a:r>
            <a:endParaRPr kumimoji="1" lang="ja-JP" altLang="en-US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1CC26D-171A-47B1-B543-1B2B1EF2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E3E0EF-F7A7-43D6-A299-F3079E2B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434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68992"/>
              </p:ext>
            </p:extLst>
          </p:nvPr>
        </p:nvGraphicFramePr>
        <p:xfrm>
          <a:off x="14514" y="311068"/>
          <a:ext cx="6843487" cy="80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957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  <a:gridCol w="799300">
                  <a:extLst>
                    <a:ext uri="{9D8B030D-6E8A-4147-A177-3AD203B41FA5}">
                      <a16:colId xmlns:a16="http://schemas.microsoft.com/office/drawing/2014/main" val="3754384548"/>
                    </a:ext>
                  </a:extLst>
                </a:gridCol>
                <a:gridCol w="2162629">
                  <a:extLst>
                    <a:ext uri="{9D8B030D-6E8A-4147-A177-3AD203B41FA5}">
                      <a16:colId xmlns:a16="http://schemas.microsoft.com/office/drawing/2014/main" val="2337754747"/>
                    </a:ext>
                  </a:extLst>
                </a:gridCol>
                <a:gridCol w="3403601">
                  <a:extLst>
                    <a:ext uri="{9D8B030D-6E8A-4147-A177-3AD203B41FA5}">
                      <a16:colId xmlns:a16="http://schemas.microsoft.com/office/drawing/2014/main" val="2969037978"/>
                    </a:ext>
                  </a:extLst>
                </a:gridCol>
              </a:tblGrid>
              <a:tr h="288000">
                <a:tc gridSpan="4">
                  <a:txBody>
                    <a:bodyPr/>
                    <a:lstStyle/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３　システムの他地方公共団体への導入事例と導入効果</a:t>
                      </a:r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2572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番号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地方公共団体名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導入に係る契約名及び契約額並びに導入内容（☑を付記）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経費削減や業務改善につながった点、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その他導入効果・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PR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ポイント等（自由記載）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契約名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契約額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pPr algn="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円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導入内容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□統合型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GIS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□固定資産管理業務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□道路管理業務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□上下水道業務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□その他（　　）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□現地調査システム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□公開型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GIS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□その他（　　　）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536278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契約名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契約額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pPr algn="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円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導入内容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□統合型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GIS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□固定資産管理業務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□道路管理業務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□上下水道業務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□その他（　　）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□現地調査システム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□公開型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GIS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□その他（　　　）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45007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契約名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契約額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pPr algn="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円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導入内容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□統合型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GIS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□固定資産管理業務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□道路管理業務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□上下水道業務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□その他（　　）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□現地調査システム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□公開型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GIS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□その他（　　　）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29700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83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73601"/>
              </p:ext>
            </p:extLst>
          </p:nvPr>
        </p:nvGraphicFramePr>
        <p:xfrm>
          <a:off x="14514" y="311068"/>
          <a:ext cx="6843486" cy="80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86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3754384548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337754747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969037978"/>
                    </a:ext>
                  </a:extLst>
                </a:gridCol>
              </a:tblGrid>
              <a:tr h="288000">
                <a:tc gridSpan="4">
                  <a:txBody>
                    <a:bodyPr/>
                    <a:lstStyle/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４　システム導入スケジュール案</a:t>
                      </a:r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作業工程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53627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45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297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32021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1076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11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74512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12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93472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6230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32038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064445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395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15428"/>
              </p:ext>
            </p:extLst>
          </p:nvPr>
        </p:nvGraphicFramePr>
        <p:xfrm>
          <a:off x="0" y="342901"/>
          <a:ext cx="6858000" cy="7703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992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  <a:gridCol w="2060448">
                  <a:extLst>
                    <a:ext uri="{9D8B030D-6E8A-4147-A177-3AD203B41FA5}">
                      <a16:colId xmlns:a16="http://schemas.microsoft.com/office/drawing/2014/main" val="3754384548"/>
                    </a:ext>
                  </a:extLst>
                </a:gridCol>
                <a:gridCol w="2956560">
                  <a:extLst>
                    <a:ext uri="{9D8B030D-6E8A-4147-A177-3AD203B41FA5}">
                      <a16:colId xmlns:a16="http://schemas.microsoft.com/office/drawing/2014/main" val="2337754747"/>
                    </a:ext>
                  </a:extLst>
                </a:gridCol>
              </a:tblGrid>
              <a:tr h="288000">
                <a:tc gridSpan="3">
                  <a:txBody>
                    <a:bodyPr/>
                    <a:lstStyle/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５　システムの導入経費及び翌年度以降の運用に係る経費</a:t>
                      </a:r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3792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項　　目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経費（税込・円）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経費積算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  <a:tr h="34033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システム導入に係る経費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（令和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年度に見込まれる額）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536278"/>
                  </a:ext>
                </a:extLst>
              </a:tr>
              <a:tr h="36332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運用に係る経費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（令和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年度以降に見込まれる額）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（参考）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○システム賃貸借に係る部分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円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○データ更新に係る部分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円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○その他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円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合計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r"/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円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45007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C4B091-236C-4918-B67B-B880590351C4}"/>
              </a:ext>
            </a:extLst>
          </p:cNvPr>
          <p:cNvSpPr txBox="1"/>
          <p:nvPr/>
        </p:nvSpPr>
        <p:spPr>
          <a:xfrm>
            <a:off x="0" y="8870960"/>
            <a:ext cx="3121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備考等がある場合は、適宜記載すること</a:t>
            </a:r>
          </a:p>
        </p:txBody>
      </p:sp>
    </p:spTree>
    <p:extLst>
      <p:ext uri="{BB962C8B-B14F-4D97-AF65-F5344CB8AC3E}">
        <p14:creationId xmlns:p14="http://schemas.microsoft.com/office/powerpoint/2010/main" val="3310644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790318"/>
              </p:ext>
            </p:extLst>
          </p:nvPr>
        </p:nvGraphicFramePr>
        <p:xfrm>
          <a:off x="0" y="311068"/>
          <a:ext cx="6857999" cy="859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9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６　システムの保守サービスのサポート体制</a:t>
                      </a:r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8304104">
                <a:tc>
                  <a:txBody>
                    <a:bodyPr/>
                    <a:lstStyle/>
                    <a:p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57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49632"/>
              </p:ext>
            </p:extLst>
          </p:nvPr>
        </p:nvGraphicFramePr>
        <p:xfrm>
          <a:off x="0" y="311068"/>
          <a:ext cx="6857999" cy="859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9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ja-JP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１　システムの全体概要</a:t>
                      </a:r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8304104">
                <a:tc>
                  <a:txBody>
                    <a:bodyPr/>
                    <a:lstStyle/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25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22046"/>
              </p:ext>
            </p:extLst>
          </p:nvPr>
        </p:nvGraphicFramePr>
        <p:xfrm>
          <a:off x="0" y="311068"/>
          <a:ext cx="6857999" cy="859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9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ja-JP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２　各システムの概要と特徴等　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(1) </a:t>
                      </a:r>
                      <a:r>
                        <a:rPr kumimoji="1" lang="ja-JP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統合型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GIS</a:t>
                      </a:r>
                      <a:r>
                        <a:rPr kumimoji="1" lang="ja-JP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の概要と特徴等</a:t>
                      </a:r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8304104">
                <a:tc>
                  <a:txBody>
                    <a:bodyPr/>
                    <a:lstStyle/>
                    <a:p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＜概要＞</a:t>
                      </a: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＜特徴＞</a:t>
                      </a: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8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346341"/>
              </p:ext>
            </p:extLst>
          </p:nvPr>
        </p:nvGraphicFramePr>
        <p:xfrm>
          <a:off x="0" y="311068"/>
          <a:ext cx="6857999" cy="8557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9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</a:tblGrid>
              <a:tr h="431441">
                <a:tc>
                  <a:txBody>
                    <a:bodyPr/>
                    <a:lstStyle/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２　各システムの概要と特徴等　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(1) 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統合型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GIS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の概要と特徴等</a:t>
                      </a:r>
                    </a:p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①　固定資産管理業務に係る機能概要と特徴等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431441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■一般的な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GIS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と比較した当該機能の自社評価（以下から選択）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□他社機能より優れている　　□他社機能と同程度　　□他社機能より劣る部分がある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566351"/>
                  </a:ext>
                </a:extLst>
              </a:tr>
              <a:tr h="431441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■その理由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44451"/>
                  </a:ext>
                </a:extLst>
              </a:tr>
              <a:tr h="7262838">
                <a:tc>
                  <a:txBody>
                    <a:bodyPr/>
                    <a:lstStyle/>
                    <a:p>
                      <a:r>
                        <a:rPr kumimoji="1" lang="zh-TW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＜機能概要＞</a:t>
                      </a: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zh-TW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＜特徴＞</a:t>
                      </a: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62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40899"/>
              </p:ext>
            </p:extLst>
          </p:nvPr>
        </p:nvGraphicFramePr>
        <p:xfrm>
          <a:off x="0" y="311068"/>
          <a:ext cx="6857999" cy="8557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9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</a:tblGrid>
              <a:tr h="431441">
                <a:tc>
                  <a:txBody>
                    <a:bodyPr/>
                    <a:lstStyle/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２　各システムの概要と特徴等　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(1) 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統合型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GIS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の概要と特徴等</a:t>
                      </a:r>
                    </a:p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②　道路管理業務に係る機能概要と特徴等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431441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■一般的な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GIS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と比較した当該機能の自社評価（以下から選択）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□他社機能より優れている　　□他社機能と同程度　　□他社機能より劣る部分がある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566351"/>
                  </a:ext>
                </a:extLst>
              </a:tr>
              <a:tr h="431441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■その理由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44451"/>
                  </a:ext>
                </a:extLst>
              </a:tr>
              <a:tr h="7262838">
                <a:tc>
                  <a:txBody>
                    <a:bodyPr/>
                    <a:lstStyle/>
                    <a:p>
                      <a:r>
                        <a:rPr kumimoji="1" lang="zh-TW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＜機能概要＞</a:t>
                      </a: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zh-TW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＜特徴＞</a:t>
                      </a: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86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373984"/>
              </p:ext>
            </p:extLst>
          </p:nvPr>
        </p:nvGraphicFramePr>
        <p:xfrm>
          <a:off x="0" y="311068"/>
          <a:ext cx="6857999" cy="8557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9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</a:tblGrid>
              <a:tr h="431441">
                <a:tc>
                  <a:txBody>
                    <a:bodyPr/>
                    <a:lstStyle/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２　各システムの概要と特徴等　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(1) 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統合型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GIS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の概要と特徴等</a:t>
                      </a:r>
                    </a:p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③　上下水道業務に係る機能概要と特徴等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431441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■一般的な</a:t>
                      </a:r>
                      <a:r>
                        <a:rPr kumimoji="1" lang="en-US" altLang="ja-JP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GIS</a:t>
                      </a:r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と比較した当該機能の自社評価（以下から選択）</a:t>
                      </a:r>
                    </a:p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□他社機能より優れている　　□他社機能と同程度　　□他社機能より劣る部分がある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566351"/>
                  </a:ext>
                </a:extLst>
              </a:tr>
              <a:tr h="431441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■その理由</a:t>
                      </a:r>
                      <a:endParaRPr kumimoji="1" lang="en-US" altLang="ja-JP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44451"/>
                  </a:ext>
                </a:extLst>
              </a:tr>
              <a:tr h="7262838">
                <a:tc>
                  <a:txBody>
                    <a:bodyPr/>
                    <a:lstStyle/>
                    <a:p>
                      <a:r>
                        <a:rPr kumimoji="1" lang="zh-TW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＜機能概要＞</a:t>
                      </a: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zh-TW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zh-TW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＜特徴＞</a:t>
                      </a: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67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954105"/>
              </p:ext>
            </p:extLst>
          </p:nvPr>
        </p:nvGraphicFramePr>
        <p:xfrm>
          <a:off x="0" y="311068"/>
          <a:ext cx="6857999" cy="8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9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２　各システムの概要と特徴等　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(1) 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統合型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GIS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の概要と特徴等</a:t>
                      </a:r>
                    </a:p>
                    <a:p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④　令和７年度以降の新たなレイヤ登録イメージ等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8072383">
                <a:tc>
                  <a:txBody>
                    <a:bodyPr/>
                    <a:lstStyle/>
                    <a:p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shape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ファイルを取り込む方法＞</a:t>
                      </a:r>
                    </a:p>
                    <a:p>
                      <a:endParaRPr kumimoji="1" lang="ja-JP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ja-JP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＜住所（緯度経度）一覧から作成する方法＞</a:t>
                      </a:r>
                    </a:p>
                    <a:p>
                      <a:endParaRPr kumimoji="1" lang="ja-JP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endParaRPr kumimoji="1" lang="ja-JP" altLang="en-US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＜その他の方法＞</a:t>
                      </a: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34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99223"/>
              </p:ext>
            </p:extLst>
          </p:nvPr>
        </p:nvGraphicFramePr>
        <p:xfrm>
          <a:off x="0" y="311068"/>
          <a:ext cx="6857999" cy="859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9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ja-JP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２　各システムの概要と特徴等　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(2) 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現地調査システムの概要と特徴等</a:t>
                      </a:r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8304104">
                <a:tc>
                  <a:txBody>
                    <a:bodyPr/>
                    <a:lstStyle/>
                    <a:p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＜概要＞</a:t>
                      </a: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＜特徴＞</a:t>
                      </a: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10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15E84D6-0315-4EB0-A06D-BD7ED7952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77592"/>
              </p:ext>
            </p:extLst>
          </p:nvPr>
        </p:nvGraphicFramePr>
        <p:xfrm>
          <a:off x="0" y="311068"/>
          <a:ext cx="6857999" cy="859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9">
                  <a:extLst>
                    <a:ext uri="{9D8B030D-6E8A-4147-A177-3AD203B41FA5}">
                      <a16:colId xmlns:a16="http://schemas.microsoft.com/office/drawing/2014/main" val="41542851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ja-JP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２　各システムの概要と特徴等　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(3) 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公開型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GIS</a:t>
                      </a:r>
                      <a:r>
                        <a:rPr kumimoji="1" lang="ja-JP" altLang="en-US" sz="1100" b="1" kern="1200" dirty="0">
                          <a:solidFill>
                            <a:schemeClr val="lt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の概要と特徴等</a:t>
                      </a:r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106850"/>
                  </a:ext>
                </a:extLst>
              </a:tr>
              <a:tr h="8304104">
                <a:tc>
                  <a:txBody>
                    <a:bodyPr/>
                    <a:lstStyle/>
                    <a:p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＜概要＞</a:t>
                      </a: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 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＜特徴＞</a:t>
                      </a:r>
                    </a:p>
                    <a:p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921564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E6592-5581-4E4C-A7CC-443D9FA1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/>
              <a:t>（様式第６号）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B44EA1-BE08-4BB6-95A2-EB16C615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B82-8977-4E2D-942A-CFA6D8150A1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94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1024</Words>
  <Application>Microsoft Office PowerPoint</Application>
  <PresentationFormat>画面に合わせる (4:3)</PresentationFormat>
  <Paragraphs>222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政弘</dc:creator>
  <cp:lastModifiedBy>佐藤　政弘</cp:lastModifiedBy>
  <cp:revision>14</cp:revision>
  <cp:lastPrinted>2024-04-04T01:06:42Z</cp:lastPrinted>
  <dcterms:created xsi:type="dcterms:W3CDTF">2024-04-03T00:34:06Z</dcterms:created>
  <dcterms:modified xsi:type="dcterms:W3CDTF">2024-04-08T06:55:26Z</dcterms:modified>
</cp:coreProperties>
</file>