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36" y="-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A550AC-F190-4C36-8594-8796DE9C2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682CC6-CC8F-481B-834B-5D6BA5CDF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846863-A5B3-4AA4-A437-16A6D9CA9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E6FB2A-E796-4410-8512-342F1F473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D4886E-B66B-411F-8122-ECBBE5827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40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D0997C-286B-4B81-881A-769C1775F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2F0219-8F69-4178-9A37-374E58E67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678376-872F-4B0A-9EC6-F9C22B52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AE41C36-280E-4E8B-B524-682C0F0A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8B70F4-E028-4FC0-BAF0-022BF5119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0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EB5611C-FB82-49C4-9E9B-E62B74DB28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1006DE-ACCC-44D2-B243-B71718684A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D85CC8-1BCA-4791-B781-EDA0FFB1A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11CD46-7B5E-40A2-953D-7B07EF01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E79866-6B2E-4DAC-8A0E-E58D4DA5A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88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C0F220-A9A5-4260-9AAA-AB78307DE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F09557-ECD1-499F-A86B-16D3A317F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4CB536-60D9-49B4-B971-E1F8C2528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B423F6-2BCD-4719-9677-808CBC6D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BA031C-0262-4BD1-A35E-992D17EA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66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A3B420-DF1B-4A16-9F0F-5BC77F2CE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0ABB8E5-6AB2-4015-97C9-E274C0010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35A8CC-526E-4496-ABCE-D7AE36893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F432F6-BE41-48E0-8C74-8EB7F576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013473-1129-4C6C-B492-049A0BF79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67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42A324-868E-4FBC-9353-15C525946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62E509-1714-43DC-A89F-F81269426E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E168481-7910-4EF9-91AB-40DB554D4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715A46-F803-42D6-BCE3-09B0CE602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8DE1B4-0534-4941-8B42-63A933493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10A5BC-6DC5-41A0-AE64-6251B393D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83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89995C-8A90-487D-852A-485CFD5CC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FDAC38-D5EC-4843-9714-01ACB851F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AFA61C-5B01-4CE0-902F-246B34511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5D5D552-6D45-4339-A9DC-56140FD120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9EF05D-BA14-4736-939E-D5C0803AF3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14D0B1-DDAC-4B3D-9738-A1913F11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EAAE085-D8D2-45A8-ACC9-93ADCAB43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043F3C2-AFE5-456D-8531-8F5D811FE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55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B360BE-9285-413F-8FB3-FB484F8A6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B5B63D-2562-48F1-9C12-3D496E08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9A0023F-C86A-4D7A-A7D8-FFFDB4553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1C773B-C100-4B90-9ED5-4B6C47C7C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326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9AA2165-95A2-4BA7-BD70-D8494754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9422B6-2B73-482E-A072-6E8FE50F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62E69F-0C62-4484-9F3E-8571D6FB5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49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0DE203-EEB1-46A1-92D5-E68143947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532BF6-91B1-4276-8527-F6E9FA0DB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9B4EC3-2D0F-4687-BFE1-C13839513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34240D-A241-4617-9769-F134631E7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4FFFCE-9383-430D-8FDB-9C5205FC4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EF032F-FB88-4ADF-9542-FA19424B8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47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A0341F-BD29-4A63-9B66-5E92C9AC1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5734447-0723-453F-8C07-BF6A27CE5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5E1F14-25FF-434E-A910-39B1995891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C7943F-C021-4780-B57F-7CAA0EEC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2DCEEE5-A851-4A1C-BF3B-C46753A75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9BAC0F-E913-4E41-A24A-8D472F02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260AFA7-1E48-411F-A27F-36901B191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E5BA3F-C998-48AF-B688-7A436B172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E71A7E-C231-46FD-81DB-4B2C8BEE6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126A-E4C5-4EE1-8484-E36309E1115D}" type="datetimeFigureOut">
              <a:rPr kumimoji="1" lang="ja-JP" altLang="en-US" smtClean="0"/>
              <a:t>2023/3/6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2D0B2C-AFBC-4843-995F-00F6214DC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4E624E-10E1-4503-80D2-8915138EF6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E2133-2836-4EC6-8622-60201BEF10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36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CCBF67-5FAC-4DC8-A4AE-1E97B89245F7}"/>
              </a:ext>
            </a:extLst>
          </p:cNvPr>
          <p:cNvSpPr txBox="1"/>
          <p:nvPr/>
        </p:nvSpPr>
        <p:spPr>
          <a:xfrm>
            <a:off x="2592477" y="-12905"/>
            <a:ext cx="7007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 dirty="0"/>
              <a:t>検査から出荷・販売までのフローチャート</a:t>
            </a:r>
            <a:endParaRPr kumimoji="1" lang="ja-JP" altLang="en-US" sz="2800" b="1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B9AB4C4-969B-4EBA-97B4-5DB1CC7A8AE9}"/>
              </a:ext>
            </a:extLst>
          </p:cNvPr>
          <p:cNvSpPr/>
          <p:nvPr/>
        </p:nvSpPr>
        <p:spPr>
          <a:xfrm>
            <a:off x="808382" y="850574"/>
            <a:ext cx="2380224" cy="548174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C5547CD-A6D6-4699-A4B0-7F356658D3BC}"/>
              </a:ext>
            </a:extLst>
          </p:cNvPr>
          <p:cNvSpPr/>
          <p:nvPr/>
        </p:nvSpPr>
        <p:spPr>
          <a:xfrm>
            <a:off x="4697859" y="850574"/>
            <a:ext cx="2375288" cy="548174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F29D4801-0D2A-4B37-BBBE-6FD3F93BF6C9}"/>
              </a:ext>
            </a:extLst>
          </p:cNvPr>
          <p:cNvSpPr/>
          <p:nvPr/>
        </p:nvSpPr>
        <p:spPr>
          <a:xfrm>
            <a:off x="8590249" y="850574"/>
            <a:ext cx="2377315" cy="5481745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21938F2-FF4A-40D0-9A23-D03659CDD833}"/>
              </a:ext>
            </a:extLst>
          </p:cNvPr>
          <p:cNvSpPr txBox="1"/>
          <p:nvPr/>
        </p:nvSpPr>
        <p:spPr>
          <a:xfrm>
            <a:off x="1130325" y="480724"/>
            <a:ext cx="1800493" cy="646331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産直等集出荷者</a:t>
            </a:r>
            <a:endParaRPr kumimoji="1" lang="en-US" altLang="ja-JP" b="1" dirty="0"/>
          </a:p>
          <a:p>
            <a:r>
              <a:rPr lang="ja-JP" altLang="en-US" b="1" dirty="0"/>
              <a:t>個人生産者</a:t>
            </a:r>
            <a:endParaRPr kumimoji="1" lang="ja-JP" altLang="en-US" b="1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F709D8-5199-45E6-9335-02F9B17E1F08}"/>
              </a:ext>
            </a:extLst>
          </p:cNvPr>
          <p:cNvSpPr txBox="1"/>
          <p:nvPr/>
        </p:nvSpPr>
        <p:spPr>
          <a:xfrm>
            <a:off x="5587299" y="503582"/>
            <a:ext cx="601345" cy="600617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/>
              <a:t>市</a:t>
            </a:r>
            <a:endParaRPr kumimoji="1" lang="en-US" altLang="ja-JP" sz="36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3687E8-B39E-4562-A678-D4DD1C8FE970}"/>
              </a:ext>
            </a:extLst>
          </p:cNvPr>
          <p:cNvSpPr txBox="1"/>
          <p:nvPr/>
        </p:nvSpPr>
        <p:spPr>
          <a:xfrm>
            <a:off x="9476778" y="503582"/>
            <a:ext cx="601345" cy="600617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県</a:t>
            </a:r>
            <a:endParaRPr kumimoji="1" lang="en-US" altLang="ja-JP" sz="3600" b="1" dirty="0"/>
          </a:p>
        </p:txBody>
      </p:sp>
      <p:sp>
        <p:nvSpPr>
          <p:cNvPr id="26" name="矢印: 右 25">
            <a:extLst>
              <a:ext uri="{FF2B5EF4-FFF2-40B4-BE49-F238E27FC236}">
                <a16:creationId xmlns:a16="http://schemas.microsoft.com/office/drawing/2014/main" id="{6D535851-1083-43BE-B944-7F3290C7F09F}"/>
              </a:ext>
            </a:extLst>
          </p:cNvPr>
          <p:cNvSpPr/>
          <p:nvPr/>
        </p:nvSpPr>
        <p:spPr>
          <a:xfrm>
            <a:off x="3122049" y="1678908"/>
            <a:ext cx="6247237" cy="422539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1" name="矢印: 右 30">
            <a:extLst>
              <a:ext uri="{FF2B5EF4-FFF2-40B4-BE49-F238E27FC236}">
                <a16:creationId xmlns:a16="http://schemas.microsoft.com/office/drawing/2014/main" id="{03760422-7373-490D-8DD6-895C7D6135C0}"/>
              </a:ext>
            </a:extLst>
          </p:cNvPr>
          <p:cNvSpPr/>
          <p:nvPr/>
        </p:nvSpPr>
        <p:spPr>
          <a:xfrm rot="5400000">
            <a:off x="5679092" y="2456555"/>
            <a:ext cx="505402" cy="4372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97D717F-2F1B-4E37-AFB4-BD47F511C411}"/>
              </a:ext>
            </a:extLst>
          </p:cNvPr>
          <p:cNvSpPr txBox="1"/>
          <p:nvPr/>
        </p:nvSpPr>
        <p:spPr>
          <a:xfrm>
            <a:off x="927440" y="3126260"/>
            <a:ext cx="2157857" cy="2123658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⑥</a:t>
            </a:r>
            <a:r>
              <a:rPr kumimoji="1" lang="ja-JP" altLang="en-US" sz="1200" b="1" dirty="0"/>
              <a:t>集荷する生産者の情報を取りまとめ、台帳</a:t>
            </a:r>
            <a:r>
              <a:rPr kumimoji="1" lang="en-US" altLang="ja-JP" sz="1200" b="1" dirty="0"/>
              <a:t>(</a:t>
            </a:r>
            <a:r>
              <a:rPr kumimoji="1" lang="ja-JP" altLang="en-US" sz="1200" b="1" dirty="0"/>
              <a:t>様式第</a:t>
            </a:r>
            <a:r>
              <a:rPr kumimoji="1" lang="en-US" altLang="ja-JP" sz="1200" b="1" dirty="0"/>
              <a:t>2</a:t>
            </a:r>
            <a:r>
              <a:rPr kumimoji="1" lang="ja-JP" altLang="en-US" sz="1200" b="1" dirty="0"/>
              <a:t>号</a:t>
            </a:r>
            <a:r>
              <a:rPr kumimoji="1" lang="en-US" altLang="ja-JP" sz="1200" b="1" dirty="0"/>
              <a:t>)</a:t>
            </a:r>
            <a:r>
              <a:rPr kumimoji="1" lang="ja-JP" altLang="en-US" sz="1200" b="1" dirty="0"/>
              <a:t>、生産者の情報</a:t>
            </a:r>
            <a:r>
              <a:rPr kumimoji="1" lang="en-US" altLang="ja-JP" sz="1200" b="1" dirty="0"/>
              <a:t>(</a:t>
            </a:r>
            <a:r>
              <a:rPr lang="ja-JP" altLang="en-US" sz="1200" b="1" dirty="0"/>
              <a:t>様式第</a:t>
            </a:r>
            <a:r>
              <a:rPr lang="en-US" altLang="ja-JP" sz="1200" b="1" dirty="0"/>
              <a:t>3</a:t>
            </a:r>
            <a:r>
              <a:rPr lang="ja-JP" altLang="en-US" sz="1200" b="1" dirty="0"/>
              <a:t>号</a:t>
            </a:r>
            <a:r>
              <a:rPr kumimoji="1" lang="en-US" altLang="ja-JP" sz="1200" b="1" dirty="0"/>
              <a:t>)</a:t>
            </a:r>
            <a:r>
              <a:rPr kumimoji="1" lang="ja-JP" altLang="en-US" sz="1200" b="1" dirty="0"/>
              <a:t>を作成し、</a:t>
            </a:r>
            <a:r>
              <a:rPr lang="ja-JP" altLang="en-US" sz="1200" b="1" dirty="0"/>
              <a:t>届出書</a:t>
            </a:r>
            <a:r>
              <a:rPr lang="en-US" altLang="ja-JP" sz="1200" b="1" dirty="0"/>
              <a:t>(</a:t>
            </a:r>
            <a:r>
              <a:rPr lang="ja-JP" altLang="en-US" sz="1200" b="1" dirty="0"/>
              <a:t>様式第</a:t>
            </a:r>
            <a:r>
              <a:rPr lang="en-US" altLang="ja-JP" sz="1200" b="1" dirty="0"/>
              <a:t>1</a:t>
            </a:r>
            <a:r>
              <a:rPr lang="ja-JP" altLang="en-US" sz="1200" b="1" dirty="0"/>
              <a:t>号</a:t>
            </a:r>
            <a:r>
              <a:rPr lang="en-US" altLang="ja-JP" sz="1200" b="1" dirty="0"/>
              <a:t>)</a:t>
            </a:r>
            <a:r>
              <a:rPr lang="ja-JP" altLang="en-US" sz="1200" b="1" dirty="0"/>
              <a:t> とともに</a:t>
            </a:r>
            <a:r>
              <a:rPr lang="ja-JP" altLang="en-US" sz="1200" b="1" dirty="0">
                <a:solidFill>
                  <a:schemeClr val="accent2"/>
                </a:solidFill>
              </a:rPr>
              <a:t>市に提出</a:t>
            </a:r>
            <a:r>
              <a:rPr lang="ja-JP" altLang="en-US" sz="1200" b="1" dirty="0"/>
              <a:t>する。</a:t>
            </a:r>
            <a:endParaRPr lang="en-US" altLang="ja-JP" sz="1200" b="1" dirty="0"/>
          </a:p>
          <a:p>
            <a:r>
              <a:rPr lang="ja-JP" altLang="en-US" sz="1200" b="1" dirty="0"/>
              <a:t>　また、生産者ごとに管理簿</a:t>
            </a:r>
            <a:r>
              <a:rPr lang="en-US" altLang="ja-JP" sz="1200" b="1" dirty="0"/>
              <a:t>(</a:t>
            </a:r>
            <a:r>
              <a:rPr lang="ja-JP" altLang="en-US" sz="1200" b="1" dirty="0"/>
              <a:t>様式第１号別記</a:t>
            </a:r>
            <a:r>
              <a:rPr lang="en-US" altLang="ja-JP" sz="1200" b="1" dirty="0"/>
              <a:t>)</a:t>
            </a:r>
            <a:r>
              <a:rPr lang="ja-JP" altLang="en-US" sz="1200" b="1" dirty="0"/>
              <a:t>を作成し、生産者が出荷するたびに</a:t>
            </a:r>
            <a:r>
              <a:rPr lang="ja-JP" altLang="en-US" sz="1200" b="1" dirty="0">
                <a:solidFill>
                  <a:srgbClr val="00B050"/>
                </a:solidFill>
              </a:rPr>
              <a:t>産直等で採取情報等を記録し管理</a:t>
            </a:r>
            <a:r>
              <a:rPr lang="ja-JP" altLang="en-US" sz="1200" b="1" dirty="0"/>
              <a:t>する。管理簿は市への提出不要。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76468A7-99BC-4A7E-8944-CFC0E9BA2D5D}"/>
              </a:ext>
            </a:extLst>
          </p:cNvPr>
          <p:cNvSpPr txBox="1"/>
          <p:nvPr/>
        </p:nvSpPr>
        <p:spPr>
          <a:xfrm>
            <a:off x="5180092" y="3602068"/>
            <a:ext cx="1698838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⑦内容の確認をする。</a:t>
            </a:r>
          </a:p>
        </p:txBody>
      </p:sp>
      <p:sp>
        <p:nvSpPr>
          <p:cNvPr id="16" name="矢印: 右 15">
            <a:extLst>
              <a:ext uri="{FF2B5EF4-FFF2-40B4-BE49-F238E27FC236}">
                <a16:creationId xmlns:a16="http://schemas.microsoft.com/office/drawing/2014/main" id="{A975589C-4C3A-4732-8FE8-48AEAE554485}"/>
              </a:ext>
            </a:extLst>
          </p:cNvPr>
          <p:cNvSpPr/>
          <p:nvPr/>
        </p:nvSpPr>
        <p:spPr>
          <a:xfrm rot="5400000">
            <a:off x="5081131" y="4497386"/>
            <a:ext cx="1655833" cy="419199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8F04F2B-5469-44EC-BF7F-77167117FC1E}"/>
              </a:ext>
            </a:extLst>
          </p:cNvPr>
          <p:cNvSpPr txBox="1"/>
          <p:nvPr/>
        </p:nvSpPr>
        <p:spPr>
          <a:xfrm>
            <a:off x="955670" y="1764860"/>
            <a:ext cx="2157859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②</a:t>
            </a:r>
            <a:r>
              <a:rPr kumimoji="1" lang="ja-JP" altLang="en-US" sz="1200" b="1" dirty="0"/>
              <a:t>検査を県に依頼する。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27D4D17-8076-4E1F-98AF-62DDCFE2B373}"/>
              </a:ext>
            </a:extLst>
          </p:cNvPr>
          <p:cNvSpPr txBox="1"/>
          <p:nvPr/>
        </p:nvSpPr>
        <p:spPr>
          <a:xfrm>
            <a:off x="9388084" y="1755526"/>
            <a:ext cx="1432554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③検体を検査。</a:t>
            </a:r>
            <a:endParaRPr kumimoji="1" lang="ja-JP" altLang="en-US" sz="1200" b="1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63FABC7-4987-482B-87D1-36995E3A7931}"/>
              </a:ext>
            </a:extLst>
          </p:cNvPr>
          <p:cNvSpPr txBox="1"/>
          <p:nvPr/>
        </p:nvSpPr>
        <p:spPr>
          <a:xfrm>
            <a:off x="9376975" y="2221412"/>
            <a:ext cx="1432554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④</a:t>
            </a:r>
            <a:r>
              <a:rPr kumimoji="1" lang="ja-JP" altLang="en-US" sz="1200" b="1" dirty="0"/>
              <a:t>検査結果を通知</a:t>
            </a:r>
          </a:p>
        </p:txBody>
      </p:sp>
      <p:sp>
        <p:nvSpPr>
          <p:cNvPr id="29" name="矢印: 右 28">
            <a:extLst>
              <a:ext uri="{FF2B5EF4-FFF2-40B4-BE49-F238E27FC236}">
                <a16:creationId xmlns:a16="http://schemas.microsoft.com/office/drawing/2014/main" id="{650CF73F-5D23-4D01-9357-BCFFB5C1AD9B}"/>
              </a:ext>
            </a:extLst>
          </p:cNvPr>
          <p:cNvSpPr/>
          <p:nvPr/>
        </p:nvSpPr>
        <p:spPr>
          <a:xfrm rot="10800000">
            <a:off x="3122050" y="2154893"/>
            <a:ext cx="6254925" cy="390448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9692FAC-319F-4115-A953-C17F99C84F9E}"/>
              </a:ext>
            </a:extLst>
          </p:cNvPr>
          <p:cNvSpPr txBox="1"/>
          <p:nvPr/>
        </p:nvSpPr>
        <p:spPr>
          <a:xfrm>
            <a:off x="955669" y="2121781"/>
            <a:ext cx="2157859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⑤検査結果を受け取る</a:t>
            </a:r>
            <a:r>
              <a:rPr kumimoji="1" lang="ja-JP" altLang="en-US" sz="1200" b="1" dirty="0"/>
              <a:t>。</a:t>
            </a:r>
            <a:endParaRPr kumimoji="1" lang="en-US" altLang="ja-JP" sz="1200" b="1" dirty="0"/>
          </a:p>
          <a:p>
            <a:r>
              <a:rPr kumimoji="1" lang="en-US" altLang="ja-JP" sz="1200" b="1" dirty="0"/>
              <a:t>※</a:t>
            </a:r>
            <a:r>
              <a:rPr kumimoji="1" lang="ja-JP" altLang="en-US" sz="1200" b="1" dirty="0"/>
              <a:t>基準値以下</a:t>
            </a:r>
            <a:r>
              <a:rPr kumimoji="1" lang="en-US" altLang="ja-JP" sz="1200" b="1" dirty="0"/>
              <a:t>(</a:t>
            </a:r>
            <a:r>
              <a:rPr lang="en-US" altLang="ja-JP" sz="1200" b="1" dirty="0"/>
              <a:t>100</a:t>
            </a:r>
            <a:r>
              <a:rPr lang="ja-JP" altLang="en-US" sz="1200" b="1" dirty="0"/>
              <a:t>㏃</a:t>
            </a:r>
            <a:r>
              <a:rPr lang="en-US" altLang="ja-JP" sz="1200" b="1" dirty="0"/>
              <a:t>/kg</a:t>
            </a:r>
            <a:r>
              <a:rPr kumimoji="1" lang="en-US" altLang="ja-JP" sz="1200" b="1" dirty="0"/>
              <a:t>)</a:t>
            </a:r>
            <a:r>
              <a:rPr kumimoji="1" lang="ja-JP" altLang="en-US" sz="1200" b="1" dirty="0"/>
              <a:t>であることが条件。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024B93D-AABF-4E14-B87A-81C27A455E7F}"/>
              </a:ext>
            </a:extLst>
          </p:cNvPr>
          <p:cNvSpPr txBox="1"/>
          <p:nvPr/>
        </p:nvSpPr>
        <p:spPr>
          <a:xfrm>
            <a:off x="5186832" y="2949483"/>
            <a:ext cx="1698838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⑤</a:t>
            </a:r>
            <a:r>
              <a:rPr lang="en-US" altLang="ja-JP" sz="1200" b="1" dirty="0"/>
              <a:t>´</a:t>
            </a:r>
            <a:r>
              <a:rPr lang="ja-JP" altLang="en-US" sz="1200" b="1" dirty="0"/>
              <a:t>検査結果を共有</a:t>
            </a:r>
            <a:r>
              <a:rPr kumimoji="1" lang="ja-JP" altLang="en-US" sz="1200" b="1" dirty="0"/>
              <a:t>。</a:t>
            </a:r>
          </a:p>
        </p:txBody>
      </p:sp>
      <p:sp>
        <p:nvSpPr>
          <p:cNvPr id="36" name="矢印: 右 35">
            <a:extLst>
              <a:ext uri="{FF2B5EF4-FFF2-40B4-BE49-F238E27FC236}">
                <a16:creationId xmlns:a16="http://schemas.microsoft.com/office/drawing/2014/main" id="{6F42E343-277A-43CC-B156-59A9F3C514E8}"/>
              </a:ext>
            </a:extLst>
          </p:cNvPr>
          <p:cNvSpPr/>
          <p:nvPr/>
        </p:nvSpPr>
        <p:spPr>
          <a:xfrm rot="5400000">
            <a:off x="9888064" y="1914898"/>
            <a:ext cx="193829" cy="419199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D4ED9D5-8F83-4A1F-84C8-CD7E8D6D3B7D}"/>
              </a:ext>
            </a:extLst>
          </p:cNvPr>
          <p:cNvSpPr txBox="1"/>
          <p:nvPr/>
        </p:nvSpPr>
        <p:spPr>
          <a:xfrm>
            <a:off x="966223" y="1188914"/>
            <a:ext cx="2157859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①検体を採取する</a:t>
            </a:r>
            <a:r>
              <a:rPr kumimoji="1" lang="ja-JP" altLang="en-US" sz="1200" b="1" dirty="0"/>
              <a:t>。</a:t>
            </a:r>
          </a:p>
        </p:txBody>
      </p:sp>
      <p:sp>
        <p:nvSpPr>
          <p:cNvPr id="38" name="矢印: 右 37">
            <a:extLst>
              <a:ext uri="{FF2B5EF4-FFF2-40B4-BE49-F238E27FC236}">
                <a16:creationId xmlns:a16="http://schemas.microsoft.com/office/drawing/2014/main" id="{114D3DB2-B461-42EE-B779-81422C2D5743}"/>
              </a:ext>
            </a:extLst>
          </p:cNvPr>
          <p:cNvSpPr/>
          <p:nvPr/>
        </p:nvSpPr>
        <p:spPr>
          <a:xfrm rot="5400000">
            <a:off x="1827093" y="1418117"/>
            <a:ext cx="257406" cy="419199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9" name="矢印: 右 38">
            <a:extLst>
              <a:ext uri="{FF2B5EF4-FFF2-40B4-BE49-F238E27FC236}">
                <a16:creationId xmlns:a16="http://schemas.microsoft.com/office/drawing/2014/main" id="{EC925153-83C6-4C79-843E-F30DA0091576}"/>
              </a:ext>
            </a:extLst>
          </p:cNvPr>
          <p:cNvSpPr/>
          <p:nvPr/>
        </p:nvSpPr>
        <p:spPr>
          <a:xfrm rot="5400000">
            <a:off x="1776723" y="2737587"/>
            <a:ext cx="358146" cy="419199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0" name="矢印: 右 39">
            <a:extLst>
              <a:ext uri="{FF2B5EF4-FFF2-40B4-BE49-F238E27FC236}">
                <a16:creationId xmlns:a16="http://schemas.microsoft.com/office/drawing/2014/main" id="{B13D5D4E-B18F-4280-ACD5-D2E51FFA9B53}"/>
              </a:ext>
            </a:extLst>
          </p:cNvPr>
          <p:cNvSpPr/>
          <p:nvPr/>
        </p:nvSpPr>
        <p:spPr>
          <a:xfrm>
            <a:off x="3085297" y="3543844"/>
            <a:ext cx="2069662" cy="422539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54AC28AC-D9B6-4E79-A3B5-8DE87BAB5DF6}"/>
              </a:ext>
            </a:extLst>
          </p:cNvPr>
          <p:cNvCxnSpPr>
            <a:cxnSpLocks/>
          </p:cNvCxnSpPr>
          <p:nvPr/>
        </p:nvCxnSpPr>
        <p:spPr>
          <a:xfrm flipH="1">
            <a:off x="5910586" y="3226482"/>
            <a:ext cx="1" cy="37558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A7951614-B097-4363-A4CD-6C6C5A6BDF4F}"/>
              </a:ext>
            </a:extLst>
          </p:cNvPr>
          <p:cNvSpPr txBox="1"/>
          <p:nvPr/>
        </p:nvSpPr>
        <p:spPr>
          <a:xfrm>
            <a:off x="5976578" y="3230262"/>
            <a:ext cx="1133366" cy="415498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b="1" dirty="0"/>
              <a:t>検査結果と突合し、確認。</a:t>
            </a:r>
          </a:p>
        </p:txBody>
      </p:sp>
      <p:sp>
        <p:nvSpPr>
          <p:cNvPr id="56" name="矢印: 右 55">
            <a:extLst>
              <a:ext uri="{FF2B5EF4-FFF2-40B4-BE49-F238E27FC236}">
                <a16:creationId xmlns:a16="http://schemas.microsoft.com/office/drawing/2014/main" id="{DAE5B233-4E19-4FAF-9D55-311EF1B2ED58}"/>
              </a:ext>
            </a:extLst>
          </p:cNvPr>
          <p:cNvSpPr/>
          <p:nvPr/>
        </p:nvSpPr>
        <p:spPr>
          <a:xfrm>
            <a:off x="11164914" y="723543"/>
            <a:ext cx="494740" cy="419199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87D49821-1632-4DBB-9224-A2CFA0A046B7}"/>
              </a:ext>
            </a:extLst>
          </p:cNvPr>
          <p:cNvSpPr txBox="1"/>
          <p:nvPr/>
        </p:nvSpPr>
        <p:spPr>
          <a:xfrm>
            <a:off x="10488987" y="468202"/>
            <a:ext cx="176701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メインルート：青矢印</a:t>
            </a:r>
            <a:endParaRPr kumimoji="1" lang="ja-JP" altLang="en-US" sz="1200" b="1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84B1E6B-8165-4F64-9C43-5DFB65A45A64}"/>
              </a:ext>
            </a:extLst>
          </p:cNvPr>
          <p:cNvSpPr txBox="1"/>
          <p:nvPr/>
        </p:nvSpPr>
        <p:spPr>
          <a:xfrm>
            <a:off x="5202437" y="5534902"/>
            <a:ext cx="1667784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⑧</a:t>
            </a:r>
            <a:r>
              <a:rPr lang="ja-JP" altLang="en-US" sz="1200" b="1" dirty="0"/>
              <a:t>届出書を受理</a:t>
            </a:r>
            <a:r>
              <a:rPr kumimoji="1" lang="ja-JP" altLang="en-US" sz="1200" b="1" dirty="0"/>
              <a:t>。押印し、台帳番号記入。届出書、台帳、生産者の情報写しを送付。</a:t>
            </a:r>
            <a:endParaRPr lang="en-US" altLang="ja-JP" sz="1200" b="1" dirty="0"/>
          </a:p>
        </p:txBody>
      </p:sp>
      <p:sp>
        <p:nvSpPr>
          <p:cNvPr id="19" name="矢印: 右 18">
            <a:extLst>
              <a:ext uri="{FF2B5EF4-FFF2-40B4-BE49-F238E27FC236}">
                <a16:creationId xmlns:a16="http://schemas.microsoft.com/office/drawing/2014/main" id="{43FBDA8A-FE25-4359-8BF4-AADDF002A544}"/>
              </a:ext>
            </a:extLst>
          </p:cNvPr>
          <p:cNvSpPr/>
          <p:nvPr/>
        </p:nvSpPr>
        <p:spPr>
          <a:xfrm rot="10800000">
            <a:off x="2491771" y="5587194"/>
            <a:ext cx="2695061" cy="426243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7DC918D-4184-4F8F-937F-189D60364B02}"/>
              </a:ext>
            </a:extLst>
          </p:cNvPr>
          <p:cNvSpPr txBox="1"/>
          <p:nvPr/>
        </p:nvSpPr>
        <p:spPr>
          <a:xfrm>
            <a:off x="9206366" y="5711222"/>
            <a:ext cx="1138026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⑨</a:t>
            </a:r>
            <a:r>
              <a:rPr lang="en-US" altLang="ja-JP" sz="1200" b="1" dirty="0"/>
              <a:t>´</a:t>
            </a:r>
            <a:r>
              <a:rPr lang="ja-JP" altLang="en-US" sz="1200" b="1" dirty="0"/>
              <a:t>届出内容を情報共有</a:t>
            </a:r>
            <a:endParaRPr kumimoji="1" lang="ja-JP" altLang="en-US" sz="1200" b="1" dirty="0"/>
          </a:p>
        </p:txBody>
      </p:sp>
      <p:sp>
        <p:nvSpPr>
          <p:cNvPr id="34" name="矢印: 右 33">
            <a:extLst>
              <a:ext uri="{FF2B5EF4-FFF2-40B4-BE49-F238E27FC236}">
                <a16:creationId xmlns:a16="http://schemas.microsoft.com/office/drawing/2014/main" id="{CD4071A4-D0C3-4646-8AA5-C1C422C12C4A}"/>
              </a:ext>
            </a:extLst>
          </p:cNvPr>
          <p:cNvSpPr/>
          <p:nvPr/>
        </p:nvSpPr>
        <p:spPr>
          <a:xfrm rot="5400000">
            <a:off x="1763714" y="5954344"/>
            <a:ext cx="387560" cy="422597"/>
          </a:xfrm>
          <a:prstGeom prst="right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84DCFFE-1A10-4C94-A8CF-BBE6679F0672}"/>
              </a:ext>
            </a:extLst>
          </p:cNvPr>
          <p:cNvSpPr txBox="1"/>
          <p:nvPr/>
        </p:nvSpPr>
        <p:spPr>
          <a:xfrm>
            <a:off x="1204719" y="6332319"/>
            <a:ext cx="1270917" cy="276999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⑩</a:t>
            </a:r>
            <a:r>
              <a:rPr kumimoji="1" lang="ja-JP" altLang="en-US" sz="1200" b="1" dirty="0"/>
              <a:t>出荷・販売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4431956-3E34-4EA0-B877-6E3A72709E53}"/>
              </a:ext>
            </a:extLst>
          </p:cNvPr>
          <p:cNvSpPr txBox="1"/>
          <p:nvPr/>
        </p:nvSpPr>
        <p:spPr>
          <a:xfrm>
            <a:off x="2450218" y="6359420"/>
            <a:ext cx="2454033" cy="43088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solidFill>
                  <a:srgbClr val="FF0000"/>
                </a:solidFill>
              </a:rPr>
              <a:t>(</a:t>
            </a:r>
            <a:r>
              <a:rPr lang="ja-JP" altLang="en-US" sz="1100" b="1" dirty="0">
                <a:solidFill>
                  <a:srgbClr val="FF0000"/>
                </a:solidFill>
              </a:rPr>
              <a:t>注</a:t>
            </a:r>
            <a:r>
              <a:rPr lang="en-US" altLang="ja-JP" sz="1100" b="1" dirty="0">
                <a:solidFill>
                  <a:srgbClr val="FF0000"/>
                </a:solidFill>
              </a:rPr>
              <a:t>2)</a:t>
            </a:r>
            <a:r>
              <a:rPr lang="ja-JP" altLang="en-US" sz="1100" b="1" dirty="0">
                <a:solidFill>
                  <a:srgbClr val="FF0000"/>
                </a:solidFill>
              </a:rPr>
              <a:t>必ず</a:t>
            </a:r>
            <a:r>
              <a:rPr lang="ja-JP" altLang="ja-JP" sz="1100" b="1" dirty="0">
                <a:solidFill>
                  <a:srgbClr val="FF0000"/>
                </a:solidFill>
              </a:rPr>
              <a:t>品目、採取地、採取日、出荷者の住所・氏名を表示</a:t>
            </a:r>
            <a:r>
              <a:rPr lang="ja-JP" altLang="en-US" sz="1100" b="1" dirty="0">
                <a:solidFill>
                  <a:srgbClr val="FF0000"/>
                </a:solidFill>
              </a:rPr>
              <a:t>すること。</a:t>
            </a:r>
            <a:endParaRPr kumimoji="1" lang="ja-JP" altLang="en-US" sz="500" b="1" dirty="0">
              <a:solidFill>
                <a:srgbClr val="FF0000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1E84171C-341B-42D0-94BB-7A79C5D87F56}"/>
              </a:ext>
            </a:extLst>
          </p:cNvPr>
          <p:cNvSpPr txBox="1"/>
          <p:nvPr/>
        </p:nvSpPr>
        <p:spPr>
          <a:xfrm>
            <a:off x="1204720" y="5345920"/>
            <a:ext cx="1270917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⑨</a:t>
            </a:r>
            <a:r>
              <a:rPr kumimoji="1" lang="ja-JP" altLang="en-US" sz="1200" b="1" dirty="0"/>
              <a:t>届出書、台帳及び生産者の情報写しを保管。</a:t>
            </a:r>
            <a:endParaRPr lang="en-US" altLang="ja-JP" sz="1200" b="1" dirty="0"/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AE4C2591-558D-440B-856D-C1439F6B167F}"/>
              </a:ext>
            </a:extLst>
          </p:cNvPr>
          <p:cNvCxnSpPr>
            <a:cxnSpLocks/>
            <a:stCxn id="23" idx="1"/>
            <a:endCxn id="18" idx="3"/>
          </p:cNvCxnSpPr>
          <p:nvPr/>
        </p:nvCxnSpPr>
        <p:spPr>
          <a:xfrm flipH="1">
            <a:off x="6870221" y="5942055"/>
            <a:ext cx="2336145" cy="8346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485CD24-5B9C-4602-ABD6-1A2AECBBD3D6}"/>
              </a:ext>
            </a:extLst>
          </p:cNvPr>
          <p:cNvSpPr txBox="1"/>
          <p:nvPr/>
        </p:nvSpPr>
        <p:spPr>
          <a:xfrm>
            <a:off x="7444782" y="6027142"/>
            <a:ext cx="1044589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/>
              <a:t>情報共有</a:t>
            </a:r>
            <a:endParaRPr kumimoji="1" lang="ja-JP" altLang="en-US" sz="1200" b="1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819BA9C-77AD-4006-96FC-F8973A39B588}"/>
              </a:ext>
            </a:extLst>
          </p:cNvPr>
          <p:cNvSpPr txBox="1"/>
          <p:nvPr/>
        </p:nvSpPr>
        <p:spPr>
          <a:xfrm>
            <a:off x="5341120" y="6373015"/>
            <a:ext cx="1270917" cy="27699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FF0000"/>
                </a:solidFill>
              </a:rPr>
              <a:t>原本は市で管理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A3F5C98-0525-42AF-A739-DBE59AA3354F}"/>
              </a:ext>
            </a:extLst>
          </p:cNvPr>
          <p:cNvSpPr txBox="1"/>
          <p:nvPr/>
        </p:nvSpPr>
        <p:spPr>
          <a:xfrm>
            <a:off x="3193845" y="4138791"/>
            <a:ext cx="1530954" cy="93871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solidFill>
                  <a:srgbClr val="FF0000"/>
                </a:solidFill>
              </a:rPr>
              <a:t>(</a:t>
            </a:r>
            <a:r>
              <a:rPr lang="ja-JP" altLang="en-US" sz="1100" b="1" dirty="0">
                <a:solidFill>
                  <a:srgbClr val="FF0000"/>
                </a:solidFill>
              </a:rPr>
              <a:t>注</a:t>
            </a:r>
            <a:r>
              <a:rPr lang="en-US" altLang="ja-JP" sz="1100" b="1" dirty="0">
                <a:solidFill>
                  <a:srgbClr val="FF0000"/>
                </a:solidFill>
              </a:rPr>
              <a:t>1)</a:t>
            </a:r>
            <a:r>
              <a:rPr lang="ja-JP" altLang="en-US" sz="1100" b="1" dirty="0">
                <a:solidFill>
                  <a:srgbClr val="FF0000"/>
                </a:solidFill>
              </a:rPr>
              <a:t>台帳や生産者の情報に変更があった場合は、再度変更した内容で⑥の届出をすること。</a:t>
            </a:r>
            <a:endParaRPr kumimoji="1" lang="ja-JP" altLang="en-US" sz="500" b="1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41E1E14-3EE7-4E02-B0A5-28CE9BEFFF5A}"/>
              </a:ext>
            </a:extLst>
          </p:cNvPr>
          <p:cNvSpPr txBox="1"/>
          <p:nvPr/>
        </p:nvSpPr>
        <p:spPr>
          <a:xfrm>
            <a:off x="11061675" y="41927"/>
            <a:ext cx="92376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156656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275</Words>
  <Application>Microsoft Office PowerPoint</Application>
  <PresentationFormat>ワイド画面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互野　佑紀</dc:creator>
  <cp:lastModifiedBy>互野　佑紀</cp:lastModifiedBy>
  <cp:revision>41</cp:revision>
  <cp:lastPrinted>2023-03-03T08:54:52Z</cp:lastPrinted>
  <dcterms:created xsi:type="dcterms:W3CDTF">2023-03-01T02:08:34Z</dcterms:created>
  <dcterms:modified xsi:type="dcterms:W3CDTF">2023-03-06T01:17:27Z</dcterms:modified>
</cp:coreProperties>
</file>